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sldIdLst>
    <p:sldId id="256" r:id="rId2"/>
    <p:sldId id="257" r:id="rId3"/>
    <p:sldId id="306" r:id="rId4"/>
    <p:sldId id="259" r:id="rId5"/>
    <p:sldId id="258" r:id="rId6"/>
    <p:sldId id="308" r:id="rId7"/>
    <p:sldId id="309" r:id="rId8"/>
    <p:sldId id="315" r:id="rId9"/>
    <p:sldId id="310" r:id="rId10"/>
    <p:sldId id="311" r:id="rId11"/>
    <p:sldId id="312" r:id="rId12"/>
    <p:sldId id="313" r:id="rId13"/>
    <p:sldId id="307" r:id="rId14"/>
    <p:sldId id="336" r:id="rId15"/>
    <p:sldId id="337" r:id="rId16"/>
    <p:sldId id="333" r:id="rId17"/>
    <p:sldId id="318" r:id="rId18"/>
    <p:sldId id="320" r:id="rId19"/>
    <p:sldId id="321" r:id="rId20"/>
    <p:sldId id="334" r:id="rId21"/>
    <p:sldId id="322" r:id="rId22"/>
    <p:sldId id="326" r:id="rId23"/>
    <p:sldId id="335" r:id="rId24"/>
    <p:sldId id="330" r:id="rId25"/>
    <p:sldId id="331" r:id="rId26"/>
    <p:sldId id="332" r:id="rId27"/>
    <p:sldId id="316" r:id="rId28"/>
  </p:sldIdLst>
  <p:sldSz cx="9144000" cy="5143500" type="screen16x9"/>
  <p:notesSz cx="6858000" cy="9144000"/>
  <p:embeddedFontLst>
    <p:embeddedFont>
      <p:font typeface="DM Sans" pitchFamily="2" charset="0"/>
      <p:regular r:id="rId30"/>
      <p:bold r:id="rId31"/>
      <p:italic r:id="rId32"/>
      <p:boldItalic r:id="rId33"/>
    </p:embeddedFont>
    <p:embeddedFont>
      <p:font typeface="Work Sans" pitchFamily="2" charset="0"/>
      <p:regular r:id="rId34"/>
      <p:bold r:id="rId35"/>
      <p:italic r:id="rId36"/>
      <p:boldItalic r:id="rId37"/>
    </p:embeddedFont>
    <p:embeddedFont>
      <p:font typeface="Work Sans Light"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D1A6CC-6263-4488-B077-A20DBFB9387D}">
  <a:tblStyle styleId="{8FD1A6CC-6263-4488-B077-A20DBFB938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snapToGrid="0">
      <p:cViewPr varScale="1">
        <p:scale>
          <a:sx n="76" d="100"/>
          <a:sy n="76" d="100"/>
        </p:scale>
        <p:origin x="1140" y="48"/>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91cb82db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91cb82db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91cb82db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91cb82db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91cb82db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91cb82db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AE6DB"/>
        </a:solidFill>
        <a:effectLst/>
      </p:bgPr>
    </p:bg>
    <p:spTree>
      <p:nvGrpSpPr>
        <p:cNvPr id="1" name="Shape 8"/>
        <p:cNvGrpSpPr/>
        <p:nvPr/>
      </p:nvGrpSpPr>
      <p:grpSpPr>
        <a:xfrm>
          <a:off x="0" y="0"/>
          <a:ext cx="0" cy="0"/>
          <a:chOff x="0" y="0"/>
          <a:chExt cx="0" cy="0"/>
        </a:xfrm>
      </p:grpSpPr>
      <p:sp>
        <p:nvSpPr>
          <p:cNvPr id="9" name="Google Shape;9;p2"/>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11" name="Google Shape;11;p2"/>
          <p:cNvSpPr txBox="1">
            <a:spLocks noGrp="1"/>
          </p:cNvSpPr>
          <p:nvPr>
            <p:ph type="ctrTitle"/>
          </p:nvPr>
        </p:nvSpPr>
        <p:spPr>
          <a:xfrm>
            <a:off x="3448724" y="252296"/>
            <a:ext cx="5084100" cy="2590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448725" y="3616375"/>
            <a:ext cx="3019500" cy="987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p:nvPr/>
        </p:nvSpPr>
        <p:spPr>
          <a:xfrm>
            <a:off x="3266625" y="3362100"/>
            <a:ext cx="13053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50">
              <a:solidFill>
                <a:schemeClr val="dk1"/>
              </a:solidFill>
              <a:latin typeface="DM Sans"/>
              <a:ea typeface="DM Sans"/>
              <a:cs typeface="DM Sans"/>
              <a:sym typeface="DM Sans"/>
            </a:endParaRPr>
          </a:p>
        </p:txBody>
      </p:sp>
      <p:sp>
        <p:nvSpPr>
          <p:cNvPr id="14" name="Google Shape;14;p2"/>
          <p:cNvSpPr txBox="1"/>
          <p:nvPr/>
        </p:nvSpPr>
        <p:spPr>
          <a:xfrm>
            <a:off x="3831050" y="2312750"/>
            <a:ext cx="13053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50">
              <a:solidFill>
                <a:srgbClr val="000000"/>
              </a:solidFill>
              <a:latin typeface="DM Sans"/>
              <a:ea typeface="DM Sans"/>
              <a:cs typeface="DM Sans"/>
              <a:sym typeface="DM Sans"/>
            </a:endParaRPr>
          </a:p>
        </p:txBody>
      </p:sp>
      <p:sp>
        <p:nvSpPr>
          <p:cNvPr id="15" name="Google Shape;15;p2"/>
          <p:cNvSpPr txBox="1">
            <a:spLocks noGrp="1"/>
          </p:cNvSpPr>
          <p:nvPr>
            <p:ph type="subTitle" idx="2"/>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16" name="Google Shape;16;p2"/>
          <p:cNvSpPr txBox="1">
            <a:spLocks noGrp="1"/>
          </p:cNvSpPr>
          <p:nvPr>
            <p:ph type="subTitle" idx="3"/>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cxnSp>
        <p:nvCxnSpPr>
          <p:cNvPr id="28" name="Google Shape;28;p4"/>
          <p:cNvCxnSpPr/>
          <p:nvPr/>
        </p:nvCxnSpPr>
        <p:spPr>
          <a:xfrm>
            <a:off x="-9900" y="1018725"/>
            <a:ext cx="9158700" cy="0"/>
          </a:xfrm>
          <a:prstGeom prst="straightConnector1">
            <a:avLst/>
          </a:prstGeom>
          <a:noFill/>
          <a:ln w="19050" cap="flat" cmpd="sng">
            <a:solidFill>
              <a:schemeClr val="dk1"/>
            </a:solidFill>
            <a:prstDash val="solid"/>
            <a:round/>
            <a:headEnd type="none" w="med" len="med"/>
            <a:tailEnd type="none" w="med" len="med"/>
          </a:ln>
        </p:spPr>
      </p:cxnSp>
      <p:sp>
        <p:nvSpPr>
          <p:cNvPr id="29" name="Google Shape;29;p4"/>
          <p:cNvSpPr txBox="1">
            <a:spLocks noGrp="1"/>
          </p:cNvSpPr>
          <p:nvPr>
            <p:ph type="title"/>
          </p:nvPr>
        </p:nvSpPr>
        <p:spPr>
          <a:xfrm>
            <a:off x="713100" y="417150"/>
            <a:ext cx="7717800" cy="4782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b="0">
                <a:latin typeface="Work Sans Light"/>
                <a:ea typeface="Work Sans Light"/>
                <a:cs typeface="Work Sans Light"/>
                <a:sym typeface="Work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713100" y="1018725"/>
            <a:ext cx="7717800" cy="3585300"/>
          </a:xfrm>
          <a:prstGeom prst="rect">
            <a:avLst/>
          </a:prstGeom>
        </p:spPr>
        <p:txBody>
          <a:bodyPr spcFirstLastPara="1" wrap="square" lIns="91425" tIns="91425" rIns="91425" bIns="91425" anchor="ctr" anchorCtr="0">
            <a:noAutofit/>
          </a:bodyPr>
          <a:lstStyle>
            <a:lvl1pPr marL="457200" lvl="0" indent="-336550">
              <a:lnSpc>
                <a:spcPct val="100000"/>
              </a:lnSpc>
              <a:spcBef>
                <a:spcPts val="0"/>
              </a:spcBef>
              <a:spcAft>
                <a:spcPts val="0"/>
              </a:spcAft>
              <a:buSzPts val="1700"/>
              <a:buAutoNum type="arabicPeriod"/>
              <a:defRPr sz="1100"/>
            </a:lvl1pPr>
            <a:lvl2pPr marL="914400" lvl="1" indent="-298450">
              <a:spcBef>
                <a:spcPts val="0"/>
              </a:spcBef>
              <a:spcAft>
                <a:spcPts val="0"/>
              </a:spcAft>
              <a:buSzPts val="1100"/>
              <a:buFont typeface="DM Sans"/>
              <a:buAutoNum type="alphaLcPeriod"/>
              <a:defRPr sz="1100"/>
            </a:lvl2pPr>
            <a:lvl3pPr marL="1371600" lvl="2" indent="-298450">
              <a:spcBef>
                <a:spcPts val="0"/>
              </a:spcBef>
              <a:spcAft>
                <a:spcPts val="0"/>
              </a:spcAft>
              <a:buSzPts val="1100"/>
              <a:buFont typeface="DM Sans"/>
              <a:buAutoNum type="romanLcPeriod"/>
              <a:defRPr sz="1100"/>
            </a:lvl3pPr>
            <a:lvl4pPr marL="1828800" lvl="3" indent="-298450">
              <a:spcBef>
                <a:spcPts val="0"/>
              </a:spcBef>
              <a:spcAft>
                <a:spcPts val="0"/>
              </a:spcAft>
              <a:buSzPts val="1100"/>
              <a:buFont typeface="DM Sans"/>
              <a:buAutoNum type="arabicPeriod"/>
              <a:defRPr sz="1100"/>
            </a:lvl4pPr>
            <a:lvl5pPr marL="2286000" lvl="4" indent="-298450">
              <a:spcBef>
                <a:spcPts val="0"/>
              </a:spcBef>
              <a:spcAft>
                <a:spcPts val="0"/>
              </a:spcAft>
              <a:buSzPts val="1100"/>
              <a:buFont typeface="DM Sans"/>
              <a:buAutoNum type="alphaLcPeriod"/>
              <a:defRPr sz="1100"/>
            </a:lvl5pPr>
            <a:lvl6pPr marL="2743200" lvl="5" indent="-298450">
              <a:spcBef>
                <a:spcPts val="0"/>
              </a:spcBef>
              <a:spcAft>
                <a:spcPts val="0"/>
              </a:spcAft>
              <a:buSzPts val="1100"/>
              <a:buFont typeface="DM Sans"/>
              <a:buAutoNum type="romanLcPeriod"/>
              <a:defRPr sz="1100"/>
            </a:lvl6pPr>
            <a:lvl7pPr marL="3200400" lvl="6" indent="-298450">
              <a:spcBef>
                <a:spcPts val="0"/>
              </a:spcBef>
              <a:spcAft>
                <a:spcPts val="0"/>
              </a:spcAft>
              <a:buSzPts val="1100"/>
              <a:buFont typeface="DM Sans"/>
              <a:buAutoNum type="arabicPeriod"/>
              <a:defRPr sz="1100"/>
            </a:lvl7pPr>
            <a:lvl8pPr marL="3657600" lvl="7" indent="-298450">
              <a:spcBef>
                <a:spcPts val="0"/>
              </a:spcBef>
              <a:spcAft>
                <a:spcPts val="0"/>
              </a:spcAft>
              <a:buSzPts val="1100"/>
              <a:buFont typeface="DM Sans"/>
              <a:buAutoNum type="alphaLcPeriod"/>
              <a:defRPr sz="1100"/>
            </a:lvl8pPr>
            <a:lvl9pPr marL="4114800" lvl="8" indent="-298450">
              <a:spcBef>
                <a:spcPts val="0"/>
              </a:spcBef>
              <a:spcAft>
                <a:spcPts val="0"/>
              </a:spcAft>
              <a:buSzPts val="1100"/>
              <a:buFont typeface="DM Sans"/>
              <a:buAutoNum type="romanLcPeriod"/>
              <a:defRPr sz="1100"/>
            </a:lvl9pPr>
          </a:lstStyle>
          <a:p>
            <a:endParaRPr/>
          </a:p>
        </p:txBody>
      </p:sp>
      <p:sp>
        <p:nvSpPr>
          <p:cNvPr id="31" name="Google Shape;31;p4"/>
          <p:cNvSpPr txBox="1">
            <a:spLocks noGrp="1"/>
          </p:cNvSpPr>
          <p:nvPr>
            <p:ph type="subTitle" idx="2"/>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32" name="Google Shape;32;p4"/>
          <p:cNvSpPr txBox="1">
            <a:spLocks noGrp="1"/>
          </p:cNvSpPr>
          <p:nvPr>
            <p:ph type="subTitle" idx="3"/>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713100" y="624067"/>
            <a:ext cx="5054700" cy="2116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1" name="Google Shape;61;p8"/>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8"/>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63" name="Google Shape;63;p8"/>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64" name="Google Shape;64;p8"/>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9"/>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68" name="Google Shape;68;p9"/>
          <p:cNvSpPr txBox="1">
            <a:spLocks noGrp="1"/>
          </p:cNvSpPr>
          <p:nvPr>
            <p:ph type="title"/>
          </p:nvPr>
        </p:nvSpPr>
        <p:spPr>
          <a:xfrm>
            <a:off x="713100" y="1949400"/>
            <a:ext cx="3450000" cy="38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0">
                <a:latin typeface="Work Sans Light"/>
                <a:ea typeface="Work Sans Light"/>
                <a:cs typeface="Work Sans Light"/>
                <a:sym typeface="Work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9"/>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70" name="Google Shape;70;p9"/>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71" name="Google Shape;71;p9"/>
          <p:cNvSpPr txBox="1">
            <a:spLocks noGrp="1"/>
          </p:cNvSpPr>
          <p:nvPr>
            <p:ph type="subTitle" idx="3"/>
          </p:nvPr>
        </p:nvSpPr>
        <p:spPr>
          <a:xfrm>
            <a:off x="715225" y="2390425"/>
            <a:ext cx="3450000" cy="1620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6"/>
        <p:cNvGrpSpPr/>
        <p:nvPr/>
      </p:nvGrpSpPr>
      <p:grpSpPr>
        <a:xfrm>
          <a:off x="0" y="0"/>
          <a:ext cx="0" cy="0"/>
          <a:chOff x="0" y="0"/>
          <a:chExt cx="0" cy="0"/>
        </a:xfrm>
      </p:grpSpPr>
      <p:sp>
        <p:nvSpPr>
          <p:cNvPr id="87" name="Google Shape;87;p13"/>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3"/>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3"/>
          <p:cNvCxnSpPr/>
          <p:nvPr/>
        </p:nvCxnSpPr>
        <p:spPr>
          <a:xfrm>
            <a:off x="-9900" y="1018725"/>
            <a:ext cx="9158700" cy="0"/>
          </a:xfrm>
          <a:prstGeom prst="straightConnector1">
            <a:avLst/>
          </a:prstGeom>
          <a:noFill/>
          <a:ln w="19050" cap="flat" cmpd="sng">
            <a:solidFill>
              <a:schemeClr val="dk1"/>
            </a:solidFill>
            <a:prstDash val="solid"/>
            <a:round/>
            <a:headEnd type="none" w="med" len="med"/>
            <a:tailEnd type="none" w="med" len="med"/>
          </a:ln>
        </p:spPr>
      </p:cxnSp>
      <p:sp>
        <p:nvSpPr>
          <p:cNvPr id="90" name="Google Shape;90;p13"/>
          <p:cNvSpPr txBox="1">
            <a:spLocks noGrp="1"/>
          </p:cNvSpPr>
          <p:nvPr>
            <p:ph type="title"/>
          </p:nvPr>
        </p:nvSpPr>
        <p:spPr>
          <a:xfrm>
            <a:off x="713100" y="417150"/>
            <a:ext cx="77178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latin typeface="Work Sans Light"/>
                <a:ea typeface="Work Sans Light"/>
                <a:cs typeface="Work Sans Light"/>
                <a:sym typeface="Work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3"/>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92" name="Google Shape;92;p13"/>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93" name="Google Shape;93;p13"/>
          <p:cNvSpPr txBox="1">
            <a:spLocks noGrp="1"/>
          </p:cNvSpPr>
          <p:nvPr>
            <p:ph type="title" idx="3"/>
          </p:nvPr>
        </p:nvSpPr>
        <p:spPr>
          <a:xfrm>
            <a:off x="713100" y="1598915"/>
            <a:ext cx="3681000" cy="38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200">
                <a:highlight>
                  <a:srgbClr val="00B183"/>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subTitle" idx="4"/>
          </p:nvPr>
        </p:nvSpPr>
        <p:spPr>
          <a:xfrm>
            <a:off x="713100" y="1979815"/>
            <a:ext cx="3681000" cy="63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5" hasCustomPrompt="1"/>
          </p:nvPr>
        </p:nvSpPr>
        <p:spPr>
          <a:xfrm>
            <a:off x="713100" y="1304917"/>
            <a:ext cx="796500" cy="29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6" name="Google Shape;96;p13"/>
          <p:cNvSpPr txBox="1">
            <a:spLocks noGrp="1"/>
          </p:cNvSpPr>
          <p:nvPr>
            <p:ph type="title" idx="6"/>
          </p:nvPr>
        </p:nvSpPr>
        <p:spPr>
          <a:xfrm>
            <a:off x="713100" y="3388039"/>
            <a:ext cx="3681000" cy="38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200">
                <a:highlight>
                  <a:srgbClr val="00B183"/>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subTitle" idx="7"/>
          </p:nvPr>
        </p:nvSpPr>
        <p:spPr>
          <a:xfrm>
            <a:off x="713100" y="3768929"/>
            <a:ext cx="3681000" cy="63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8" hasCustomPrompt="1"/>
          </p:nvPr>
        </p:nvSpPr>
        <p:spPr>
          <a:xfrm>
            <a:off x="713100" y="3094031"/>
            <a:ext cx="796500" cy="29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9" name="Google Shape;99;p13"/>
          <p:cNvSpPr txBox="1">
            <a:spLocks noGrp="1"/>
          </p:cNvSpPr>
          <p:nvPr>
            <p:ph type="title" idx="9"/>
          </p:nvPr>
        </p:nvSpPr>
        <p:spPr>
          <a:xfrm>
            <a:off x="4750975" y="1598915"/>
            <a:ext cx="3351900" cy="38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200">
                <a:highlight>
                  <a:srgbClr val="00B183"/>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subTitle" idx="13"/>
          </p:nvPr>
        </p:nvSpPr>
        <p:spPr>
          <a:xfrm>
            <a:off x="4750975" y="1979815"/>
            <a:ext cx="3681000" cy="63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4" hasCustomPrompt="1"/>
          </p:nvPr>
        </p:nvSpPr>
        <p:spPr>
          <a:xfrm>
            <a:off x="4750975" y="1304917"/>
            <a:ext cx="796500" cy="29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02" name="Google Shape;102;p13"/>
          <p:cNvSpPr txBox="1">
            <a:spLocks noGrp="1"/>
          </p:cNvSpPr>
          <p:nvPr>
            <p:ph type="title" idx="15"/>
          </p:nvPr>
        </p:nvSpPr>
        <p:spPr>
          <a:xfrm>
            <a:off x="4750975" y="3388039"/>
            <a:ext cx="3351900" cy="38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200">
                <a:highlight>
                  <a:srgbClr val="00B183"/>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subTitle" idx="16"/>
          </p:nvPr>
        </p:nvSpPr>
        <p:spPr>
          <a:xfrm>
            <a:off x="4750975" y="3768929"/>
            <a:ext cx="3681000" cy="63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17" hasCustomPrompt="1"/>
          </p:nvPr>
        </p:nvSpPr>
        <p:spPr>
          <a:xfrm>
            <a:off x="4750975" y="3094031"/>
            <a:ext cx="796500" cy="294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8_1">
    <p:spTree>
      <p:nvGrpSpPr>
        <p:cNvPr id="1" name="Shape 124"/>
        <p:cNvGrpSpPr/>
        <p:nvPr/>
      </p:nvGrpSpPr>
      <p:grpSpPr>
        <a:xfrm>
          <a:off x="0" y="0"/>
          <a:ext cx="0" cy="0"/>
          <a:chOff x="0" y="0"/>
          <a:chExt cx="0" cy="0"/>
        </a:xfrm>
      </p:grpSpPr>
      <p:sp>
        <p:nvSpPr>
          <p:cNvPr id="125" name="Google Shape;125;p16"/>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127" name="Google Shape;127;p16"/>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cxnSp>
        <p:nvCxnSpPr>
          <p:cNvPr id="128" name="Google Shape;128;p16"/>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129" name="Google Shape;129;p16"/>
          <p:cNvSpPr txBox="1">
            <a:spLocks noGrp="1"/>
          </p:cNvSpPr>
          <p:nvPr>
            <p:ph type="body" idx="3"/>
          </p:nvPr>
        </p:nvSpPr>
        <p:spPr>
          <a:xfrm>
            <a:off x="713125" y="1521825"/>
            <a:ext cx="3681000" cy="2921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Char char="●"/>
              <a:defRPr sz="11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0" name="Google Shape;130;p16"/>
          <p:cNvSpPr txBox="1">
            <a:spLocks noGrp="1"/>
          </p:cNvSpPr>
          <p:nvPr>
            <p:ph type="body" idx="4"/>
          </p:nvPr>
        </p:nvSpPr>
        <p:spPr>
          <a:xfrm>
            <a:off x="4748900" y="1521925"/>
            <a:ext cx="3681000" cy="2921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Char char="●"/>
              <a:defRPr sz="11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131" name="Google Shape;131;p16"/>
          <p:cNvCxnSpPr/>
          <p:nvPr/>
        </p:nvCxnSpPr>
        <p:spPr>
          <a:xfrm>
            <a:off x="-9900" y="1018725"/>
            <a:ext cx="9158700" cy="0"/>
          </a:xfrm>
          <a:prstGeom prst="straightConnector1">
            <a:avLst/>
          </a:prstGeom>
          <a:noFill/>
          <a:ln w="19050" cap="flat" cmpd="sng">
            <a:solidFill>
              <a:schemeClr val="dk1"/>
            </a:solidFill>
            <a:prstDash val="solid"/>
            <a:round/>
            <a:headEnd type="none" w="med" len="med"/>
            <a:tailEnd type="none" w="med" len="med"/>
          </a:ln>
        </p:spPr>
      </p:cxnSp>
      <p:sp>
        <p:nvSpPr>
          <p:cNvPr id="132" name="Google Shape;132;p16"/>
          <p:cNvSpPr txBox="1">
            <a:spLocks noGrp="1"/>
          </p:cNvSpPr>
          <p:nvPr>
            <p:ph type="title"/>
          </p:nvPr>
        </p:nvSpPr>
        <p:spPr>
          <a:xfrm>
            <a:off x="713100" y="417150"/>
            <a:ext cx="77178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latin typeface="Work Sans Light"/>
                <a:ea typeface="Work Sans Light"/>
                <a:cs typeface="Work Sans Light"/>
                <a:sym typeface="Work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262"/>
        <p:cNvGrpSpPr/>
        <p:nvPr/>
      </p:nvGrpSpPr>
      <p:grpSpPr>
        <a:xfrm>
          <a:off x="0" y="0"/>
          <a:ext cx="0" cy="0"/>
          <a:chOff x="0" y="0"/>
          <a:chExt cx="0" cy="0"/>
        </a:xfrm>
      </p:grpSpPr>
      <p:sp>
        <p:nvSpPr>
          <p:cNvPr id="263" name="Google Shape;263;p30"/>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0"/>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265" name="Google Shape;265;p30"/>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chemeClr val="dk2"/>
                </a:highlight>
              </a:defRPr>
            </a:lvl1pPr>
            <a:lvl2pPr lvl="1" algn="ctr" rtl="0">
              <a:lnSpc>
                <a:spcPct val="100000"/>
              </a:lnSpc>
              <a:spcBef>
                <a:spcPts val="0"/>
              </a:spcBef>
              <a:spcAft>
                <a:spcPts val="0"/>
              </a:spcAft>
              <a:buSzPts val="950"/>
              <a:buNone/>
              <a:defRPr sz="950">
                <a:highlight>
                  <a:schemeClr val="dk2"/>
                </a:highlight>
              </a:defRPr>
            </a:lvl2pPr>
            <a:lvl3pPr lvl="2" algn="ctr" rtl="0">
              <a:lnSpc>
                <a:spcPct val="100000"/>
              </a:lnSpc>
              <a:spcBef>
                <a:spcPts val="0"/>
              </a:spcBef>
              <a:spcAft>
                <a:spcPts val="0"/>
              </a:spcAft>
              <a:buSzPts val="950"/>
              <a:buNone/>
              <a:defRPr sz="950">
                <a:highlight>
                  <a:schemeClr val="dk2"/>
                </a:highlight>
              </a:defRPr>
            </a:lvl3pPr>
            <a:lvl4pPr lvl="3" algn="ctr" rtl="0">
              <a:lnSpc>
                <a:spcPct val="100000"/>
              </a:lnSpc>
              <a:spcBef>
                <a:spcPts val="0"/>
              </a:spcBef>
              <a:spcAft>
                <a:spcPts val="0"/>
              </a:spcAft>
              <a:buSzPts val="950"/>
              <a:buNone/>
              <a:defRPr sz="950">
                <a:highlight>
                  <a:schemeClr val="dk2"/>
                </a:highlight>
              </a:defRPr>
            </a:lvl4pPr>
            <a:lvl5pPr lvl="4" algn="ctr" rtl="0">
              <a:lnSpc>
                <a:spcPct val="100000"/>
              </a:lnSpc>
              <a:spcBef>
                <a:spcPts val="0"/>
              </a:spcBef>
              <a:spcAft>
                <a:spcPts val="0"/>
              </a:spcAft>
              <a:buSzPts val="950"/>
              <a:buNone/>
              <a:defRPr sz="950">
                <a:highlight>
                  <a:schemeClr val="dk2"/>
                </a:highlight>
              </a:defRPr>
            </a:lvl5pPr>
            <a:lvl6pPr lvl="5" algn="ctr" rtl="0">
              <a:lnSpc>
                <a:spcPct val="100000"/>
              </a:lnSpc>
              <a:spcBef>
                <a:spcPts val="0"/>
              </a:spcBef>
              <a:spcAft>
                <a:spcPts val="0"/>
              </a:spcAft>
              <a:buSzPts val="950"/>
              <a:buNone/>
              <a:defRPr sz="950">
                <a:highlight>
                  <a:schemeClr val="dk2"/>
                </a:highlight>
              </a:defRPr>
            </a:lvl6pPr>
            <a:lvl7pPr lvl="6" algn="ctr" rtl="0">
              <a:lnSpc>
                <a:spcPct val="100000"/>
              </a:lnSpc>
              <a:spcBef>
                <a:spcPts val="0"/>
              </a:spcBef>
              <a:spcAft>
                <a:spcPts val="0"/>
              </a:spcAft>
              <a:buSzPts val="950"/>
              <a:buNone/>
              <a:defRPr sz="950">
                <a:highlight>
                  <a:schemeClr val="dk2"/>
                </a:highlight>
              </a:defRPr>
            </a:lvl7pPr>
            <a:lvl8pPr lvl="7" algn="ctr" rtl="0">
              <a:lnSpc>
                <a:spcPct val="100000"/>
              </a:lnSpc>
              <a:spcBef>
                <a:spcPts val="0"/>
              </a:spcBef>
              <a:spcAft>
                <a:spcPts val="0"/>
              </a:spcAft>
              <a:buSzPts val="950"/>
              <a:buNone/>
              <a:defRPr sz="950">
                <a:highlight>
                  <a:schemeClr val="dk2"/>
                </a:highlight>
              </a:defRPr>
            </a:lvl8pPr>
            <a:lvl9pPr lvl="8" algn="ctr" rtl="0">
              <a:lnSpc>
                <a:spcPct val="100000"/>
              </a:lnSpc>
              <a:spcBef>
                <a:spcPts val="0"/>
              </a:spcBef>
              <a:spcAft>
                <a:spcPts val="0"/>
              </a:spcAft>
              <a:buSzPts val="950"/>
              <a:buNone/>
              <a:defRPr sz="950">
                <a:highlight>
                  <a:schemeClr val="dk2"/>
                </a:highlight>
              </a:defRPr>
            </a:lvl9pPr>
          </a:lstStyle>
          <a:p>
            <a:endParaRPr/>
          </a:p>
        </p:txBody>
      </p:sp>
      <p:sp>
        <p:nvSpPr>
          <p:cNvPr id="266" name="Google Shape;266;p30"/>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chemeClr val="dk2"/>
                </a:highlight>
              </a:defRPr>
            </a:lvl1pPr>
            <a:lvl2pPr lvl="1" algn="ctr" rtl="0">
              <a:lnSpc>
                <a:spcPct val="100000"/>
              </a:lnSpc>
              <a:spcBef>
                <a:spcPts val="0"/>
              </a:spcBef>
              <a:spcAft>
                <a:spcPts val="0"/>
              </a:spcAft>
              <a:buSzPts val="950"/>
              <a:buNone/>
              <a:defRPr sz="950">
                <a:highlight>
                  <a:schemeClr val="dk2"/>
                </a:highlight>
              </a:defRPr>
            </a:lvl2pPr>
            <a:lvl3pPr lvl="2" algn="ctr" rtl="0">
              <a:lnSpc>
                <a:spcPct val="100000"/>
              </a:lnSpc>
              <a:spcBef>
                <a:spcPts val="0"/>
              </a:spcBef>
              <a:spcAft>
                <a:spcPts val="0"/>
              </a:spcAft>
              <a:buSzPts val="950"/>
              <a:buNone/>
              <a:defRPr sz="950">
                <a:highlight>
                  <a:schemeClr val="dk2"/>
                </a:highlight>
              </a:defRPr>
            </a:lvl3pPr>
            <a:lvl4pPr lvl="3" algn="ctr" rtl="0">
              <a:lnSpc>
                <a:spcPct val="100000"/>
              </a:lnSpc>
              <a:spcBef>
                <a:spcPts val="0"/>
              </a:spcBef>
              <a:spcAft>
                <a:spcPts val="0"/>
              </a:spcAft>
              <a:buSzPts val="950"/>
              <a:buNone/>
              <a:defRPr sz="950">
                <a:highlight>
                  <a:schemeClr val="dk2"/>
                </a:highlight>
              </a:defRPr>
            </a:lvl4pPr>
            <a:lvl5pPr lvl="4" algn="ctr" rtl="0">
              <a:lnSpc>
                <a:spcPct val="100000"/>
              </a:lnSpc>
              <a:spcBef>
                <a:spcPts val="0"/>
              </a:spcBef>
              <a:spcAft>
                <a:spcPts val="0"/>
              </a:spcAft>
              <a:buSzPts val="950"/>
              <a:buNone/>
              <a:defRPr sz="950">
                <a:highlight>
                  <a:schemeClr val="dk2"/>
                </a:highlight>
              </a:defRPr>
            </a:lvl5pPr>
            <a:lvl6pPr lvl="5" algn="ctr" rtl="0">
              <a:lnSpc>
                <a:spcPct val="100000"/>
              </a:lnSpc>
              <a:spcBef>
                <a:spcPts val="0"/>
              </a:spcBef>
              <a:spcAft>
                <a:spcPts val="0"/>
              </a:spcAft>
              <a:buSzPts val="950"/>
              <a:buNone/>
              <a:defRPr sz="950">
                <a:highlight>
                  <a:schemeClr val="dk2"/>
                </a:highlight>
              </a:defRPr>
            </a:lvl6pPr>
            <a:lvl7pPr lvl="6" algn="ctr" rtl="0">
              <a:lnSpc>
                <a:spcPct val="100000"/>
              </a:lnSpc>
              <a:spcBef>
                <a:spcPts val="0"/>
              </a:spcBef>
              <a:spcAft>
                <a:spcPts val="0"/>
              </a:spcAft>
              <a:buSzPts val="950"/>
              <a:buNone/>
              <a:defRPr sz="950">
                <a:highlight>
                  <a:schemeClr val="dk2"/>
                </a:highlight>
              </a:defRPr>
            </a:lvl7pPr>
            <a:lvl8pPr lvl="7" algn="ctr" rtl="0">
              <a:lnSpc>
                <a:spcPct val="100000"/>
              </a:lnSpc>
              <a:spcBef>
                <a:spcPts val="0"/>
              </a:spcBef>
              <a:spcAft>
                <a:spcPts val="0"/>
              </a:spcAft>
              <a:buSzPts val="950"/>
              <a:buNone/>
              <a:defRPr sz="950">
                <a:highlight>
                  <a:schemeClr val="dk2"/>
                </a:highlight>
              </a:defRPr>
            </a:lvl8pPr>
            <a:lvl9pPr lvl="8" algn="ctr" rtl="0">
              <a:lnSpc>
                <a:spcPct val="100000"/>
              </a:lnSpc>
              <a:spcBef>
                <a:spcPts val="0"/>
              </a:spcBef>
              <a:spcAft>
                <a:spcPts val="0"/>
              </a:spcAft>
              <a:buSzPts val="950"/>
              <a:buNone/>
              <a:defRPr sz="950">
                <a:highlight>
                  <a:schemeClr val="dk2"/>
                </a:high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7"/>
        <p:cNvGrpSpPr/>
        <p:nvPr/>
      </p:nvGrpSpPr>
      <p:grpSpPr>
        <a:xfrm>
          <a:off x="0" y="0"/>
          <a:ext cx="0" cy="0"/>
          <a:chOff x="0" y="0"/>
          <a:chExt cx="0" cy="0"/>
        </a:xfrm>
      </p:grpSpPr>
      <p:sp>
        <p:nvSpPr>
          <p:cNvPr id="268" name="Google Shape;268;p31"/>
          <p:cNvSpPr/>
          <p:nvPr/>
        </p:nvSpPr>
        <p:spPr>
          <a:xfrm>
            <a:off x="-4950" y="4601050"/>
            <a:ext cx="9158700" cy="55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31"/>
          <p:cNvCxnSpPr/>
          <p:nvPr/>
        </p:nvCxnSpPr>
        <p:spPr>
          <a:xfrm>
            <a:off x="-9900" y="236825"/>
            <a:ext cx="9158700" cy="0"/>
          </a:xfrm>
          <a:prstGeom prst="straightConnector1">
            <a:avLst/>
          </a:prstGeom>
          <a:noFill/>
          <a:ln w="19050" cap="flat" cmpd="sng">
            <a:solidFill>
              <a:schemeClr val="dk1"/>
            </a:solidFill>
            <a:prstDash val="solid"/>
            <a:round/>
            <a:headEnd type="none" w="med" len="med"/>
            <a:tailEnd type="none" w="med" len="med"/>
          </a:ln>
        </p:spPr>
      </p:cxnSp>
      <p:sp>
        <p:nvSpPr>
          <p:cNvPr id="270" name="Google Shape;270;p31"/>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
        <p:nvSpPr>
          <p:cNvPr id="271" name="Google Shape;271;p31"/>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950"/>
              <a:buNone/>
              <a:defRPr sz="950">
                <a:highlight>
                  <a:srgbClr val="EAE6DB"/>
                </a:highlight>
              </a:defRPr>
            </a:lvl1pPr>
            <a:lvl2pPr lvl="1" algn="ctr" rtl="0">
              <a:lnSpc>
                <a:spcPct val="100000"/>
              </a:lnSpc>
              <a:spcBef>
                <a:spcPts val="0"/>
              </a:spcBef>
              <a:spcAft>
                <a:spcPts val="0"/>
              </a:spcAft>
              <a:buSzPts val="950"/>
              <a:buNone/>
              <a:defRPr sz="950"/>
            </a:lvl2pPr>
            <a:lvl3pPr lvl="2" algn="ctr" rtl="0">
              <a:lnSpc>
                <a:spcPct val="100000"/>
              </a:lnSpc>
              <a:spcBef>
                <a:spcPts val="0"/>
              </a:spcBef>
              <a:spcAft>
                <a:spcPts val="0"/>
              </a:spcAft>
              <a:buSzPts val="950"/>
              <a:buNone/>
              <a:defRPr sz="950"/>
            </a:lvl3pPr>
            <a:lvl4pPr lvl="3" algn="ctr" rtl="0">
              <a:lnSpc>
                <a:spcPct val="100000"/>
              </a:lnSpc>
              <a:spcBef>
                <a:spcPts val="0"/>
              </a:spcBef>
              <a:spcAft>
                <a:spcPts val="0"/>
              </a:spcAft>
              <a:buSzPts val="950"/>
              <a:buNone/>
              <a:defRPr sz="950"/>
            </a:lvl4pPr>
            <a:lvl5pPr lvl="4" algn="ctr" rtl="0">
              <a:lnSpc>
                <a:spcPct val="100000"/>
              </a:lnSpc>
              <a:spcBef>
                <a:spcPts val="0"/>
              </a:spcBef>
              <a:spcAft>
                <a:spcPts val="0"/>
              </a:spcAft>
              <a:buSzPts val="950"/>
              <a:buNone/>
              <a:defRPr sz="950"/>
            </a:lvl5pPr>
            <a:lvl6pPr lvl="5" algn="ctr" rtl="0">
              <a:lnSpc>
                <a:spcPct val="100000"/>
              </a:lnSpc>
              <a:spcBef>
                <a:spcPts val="0"/>
              </a:spcBef>
              <a:spcAft>
                <a:spcPts val="0"/>
              </a:spcAft>
              <a:buSzPts val="950"/>
              <a:buNone/>
              <a:defRPr sz="950"/>
            </a:lvl6pPr>
            <a:lvl7pPr lvl="6" algn="ctr" rtl="0">
              <a:lnSpc>
                <a:spcPct val="100000"/>
              </a:lnSpc>
              <a:spcBef>
                <a:spcPts val="0"/>
              </a:spcBef>
              <a:spcAft>
                <a:spcPts val="0"/>
              </a:spcAft>
              <a:buSzPts val="950"/>
              <a:buNone/>
              <a:defRPr sz="950"/>
            </a:lvl7pPr>
            <a:lvl8pPr lvl="7" algn="ctr" rtl="0">
              <a:lnSpc>
                <a:spcPct val="100000"/>
              </a:lnSpc>
              <a:spcBef>
                <a:spcPts val="0"/>
              </a:spcBef>
              <a:spcAft>
                <a:spcPts val="0"/>
              </a:spcAft>
              <a:buSzPts val="950"/>
              <a:buNone/>
              <a:defRPr sz="950"/>
            </a:lvl8pPr>
            <a:lvl9pPr lvl="8" algn="ctr" rtl="0">
              <a:lnSpc>
                <a:spcPct val="100000"/>
              </a:lnSpc>
              <a:spcBef>
                <a:spcPts val="0"/>
              </a:spcBef>
              <a:spcAft>
                <a:spcPts val="0"/>
              </a:spcAft>
              <a:buSzPts val="950"/>
              <a:buNone/>
              <a:defRPr sz="95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Work Sans Light"/>
              <a:buNone/>
              <a:defRPr sz="3000">
                <a:solidFill>
                  <a:schemeClr val="dk1"/>
                </a:solidFill>
                <a:latin typeface="Work Sans Light"/>
                <a:ea typeface="Work Sans Light"/>
                <a:cs typeface="Work Sans Light"/>
                <a:sym typeface="Work Sans Light"/>
              </a:defRPr>
            </a:lvl1pPr>
            <a:lvl2pPr lvl="1">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2pPr>
            <a:lvl3pPr lvl="2">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3pPr>
            <a:lvl4pPr lvl="3">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4pPr>
            <a:lvl5pPr lvl="4">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5pPr>
            <a:lvl6pPr lvl="5">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6pPr>
            <a:lvl7pPr lvl="6">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7pPr>
            <a:lvl8pPr lvl="7">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8pPr>
            <a:lvl9pPr lvl="8">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1pPr>
            <a:lvl2pPr marL="914400" lvl="1"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2pPr>
            <a:lvl3pPr marL="1371600" lvl="2"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3pPr>
            <a:lvl4pPr marL="1828800" lvl="3"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4pPr>
            <a:lvl5pPr marL="2286000" lvl="4"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5pPr>
            <a:lvl6pPr marL="2743200" lvl="5"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6pPr>
            <a:lvl7pPr marL="3200400" lvl="6"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7pPr>
            <a:lvl8pPr marL="3657600" lvl="7"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8pPr>
            <a:lvl9pPr marL="4114800" lvl="8" indent="-317500">
              <a:lnSpc>
                <a:spcPct val="115000"/>
              </a:lnSpc>
              <a:spcBef>
                <a:spcPts val="0"/>
              </a:spcBef>
              <a:spcAft>
                <a:spcPts val="0"/>
              </a:spcAft>
              <a:buClr>
                <a:srgbClr val="00B183"/>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8" r:id="rId5"/>
    <p:sldLayoutId id="2147483659" r:id="rId6"/>
    <p:sldLayoutId id="2147483662"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ctrTitle"/>
          </p:nvPr>
        </p:nvSpPr>
        <p:spPr>
          <a:xfrm>
            <a:off x="3375849" y="483000"/>
            <a:ext cx="5768151" cy="231945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br>
              <a:rPr lang="en-US" sz="36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6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 AND DEVELOPING A WASTE CLASSIFICATION MODEL BASED ON MACHINE LEARNING </a:t>
            </a:r>
          </a:p>
        </p:txBody>
      </p:sp>
      <p:cxnSp>
        <p:nvCxnSpPr>
          <p:cNvPr id="284" name="Google Shape;284;p35"/>
          <p:cNvCxnSpPr/>
          <p:nvPr/>
        </p:nvCxnSpPr>
        <p:spPr>
          <a:xfrm>
            <a:off x="3354600" y="4530775"/>
            <a:ext cx="5789400" cy="0"/>
          </a:xfrm>
          <a:prstGeom prst="straightConnector1">
            <a:avLst/>
          </a:prstGeom>
          <a:noFill/>
          <a:ln w="19050" cap="flat" cmpd="sng">
            <a:solidFill>
              <a:schemeClr val="dk1"/>
            </a:solidFill>
            <a:prstDash val="solid"/>
            <a:round/>
            <a:headEnd type="none" w="med" len="med"/>
            <a:tailEnd type="none" w="med" len="med"/>
          </a:ln>
        </p:spPr>
      </p:cxnSp>
      <p:pic>
        <p:nvPicPr>
          <p:cNvPr id="285" name="Google Shape;285;p35"/>
          <p:cNvPicPr preferRelativeResize="0"/>
          <p:nvPr/>
        </p:nvPicPr>
        <p:blipFill rotWithShape="1">
          <a:blip r:embed="rId3">
            <a:alphaModFix/>
          </a:blip>
          <a:srcRect l="41892" t="1282" r="18969" b="3742"/>
          <a:stretch/>
        </p:blipFill>
        <p:spPr>
          <a:xfrm>
            <a:off x="713100" y="417150"/>
            <a:ext cx="2489951" cy="4028099"/>
          </a:xfrm>
          <a:prstGeom prst="rect">
            <a:avLst/>
          </a:prstGeom>
          <a:noFill/>
          <a:ln>
            <a:noFill/>
          </a:ln>
        </p:spPr>
      </p:pic>
      <p:cxnSp>
        <p:nvCxnSpPr>
          <p:cNvPr id="286" name="Google Shape;286;p35"/>
          <p:cNvCxnSpPr/>
          <p:nvPr/>
        </p:nvCxnSpPr>
        <p:spPr>
          <a:xfrm rot="10800000">
            <a:off x="3375850" y="244350"/>
            <a:ext cx="0" cy="4373700"/>
          </a:xfrm>
          <a:prstGeom prst="straightConnector1">
            <a:avLst/>
          </a:prstGeom>
          <a:noFill/>
          <a:ln w="19050" cap="flat" cmpd="sng">
            <a:solidFill>
              <a:schemeClr val="dk1"/>
            </a:solidFill>
            <a:prstDash val="solid"/>
            <a:round/>
            <a:headEnd type="none" w="med" len="med"/>
            <a:tailEnd type="none" w="med" len="med"/>
          </a:ln>
        </p:spPr>
      </p:cxnSp>
      <p:pic>
        <p:nvPicPr>
          <p:cNvPr id="289" name="Google Shape;289;p35"/>
          <p:cNvPicPr preferRelativeResize="0"/>
          <p:nvPr/>
        </p:nvPicPr>
        <p:blipFill rotWithShape="1">
          <a:blip r:embed="rId4">
            <a:alphaModFix/>
          </a:blip>
          <a:srcRect l="29052" t="41038" r="46477" b="-2125"/>
          <a:stretch/>
        </p:blipFill>
        <p:spPr>
          <a:xfrm>
            <a:off x="8379979" y="3023552"/>
            <a:ext cx="1309924" cy="2180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4EF9-0B44-C68F-CC9B-A247F01346D3}"/>
              </a:ext>
            </a:extLst>
          </p:cNvPr>
          <p:cNvSpPr>
            <a:spLocks noGrp="1"/>
          </p:cNvSpPr>
          <p:nvPr>
            <p:ph type="title"/>
          </p:nvPr>
        </p:nvSpPr>
        <p:spPr/>
        <p:txBody>
          <a:bodyPr/>
          <a:lstStyle/>
          <a:p>
            <a:pPr algn="r"/>
            <a:r>
              <a:rPr lang="en-US" sz="3200" b="1" dirty="0" err="1">
                <a:solidFill>
                  <a:schemeClr val="bg2">
                    <a:lumMod val="75000"/>
                  </a:schemeClr>
                </a:solidFill>
                <a:latin typeface="Times New Roman" panose="02020603050405020304" pitchFamily="18" charset="0"/>
                <a:cs typeface="Times New Roman" panose="02020603050405020304" pitchFamily="18" charset="0"/>
              </a:rPr>
              <a:t>cntd</a:t>
            </a:r>
            <a:r>
              <a:rPr lang="en-US" sz="3200" b="1" dirty="0">
                <a:solidFill>
                  <a:schemeClr val="bg2">
                    <a:lumMod val="75000"/>
                  </a:schemeClr>
                </a:solidFill>
                <a:latin typeface="Times New Roman" panose="02020603050405020304" pitchFamily="18" charset="0"/>
                <a:cs typeface="Times New Roman" panose="02020603050405020304" pitchFamily="18" charset="0"/>
              </a:rPr>
              <a:t>..</a:t>
            </a:r>
            <a:endParaRPr lang="en-IN" dirty="0"/>
          </a:p>
        </p:txBody>
      </p:sp>
      <p:sp>
        <p:nvSpPr>
          <p:cNvPr id="3" name="Text Placeholder 2">
            <a:extLst>
              <a:ext uri="{FF2B5EF4-FFF2-40B4-BE49-F238E27FC236}">
                <a16:creationId xmlns:a16="http://schemas.microsoft.com/office/drawing/2014/main" id="{639F71B9-9F61-D1E8-07B3-4106C006F676}"/>
              </a:ext>
            </a:extLst>
          </p:cNvPr>
          <p:cNvSpPr>
            <a:spLocks noGrp="1"/>
          </p:cNvSpPr>
          <p:nvPr>
            <p:ph type="body" idx="1"/>
          </p:nvPr>
        </p:nvSpPr>
        <p:spPr>
          <a:xfrm>
            <a:off x="0" y="981512"/>
            <a:ext cx="9144000" cy="4038453"/>
          </a:xfrm>
        </p:spPr>
        <p:txBody>
          <a:bodyPr/>
          <a:lstStyle/>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IN" sz="1400" b="1" u="sng" dirty="0">
                <a:solidFill>
                  <a:srgbClr val="00B183">
                    <a:lumMod val="75000"/>
                  </a:srgbClr>
                </a:solidFill>
                <a:latin typeface="Times New Roman" panose="02020603050405020304" pitchFamily="18" charset="0"/>
                <a:cs typeface="Times New Roman" panose="02020603050405020304" pitchFamily="18" charset="0"/>
              </a:rPr>
              <a:t>6</a:t>
            </a:r>
            <a:r>
              <a:rPr kumimoji="0" lang="en-IN"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a:t>
            </a: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KERAS LAYERS (LAYERS):</a:t>
            </a:r>
            <a:endPar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Provides access to various layers like Conv2D, Dense, Activation, etc., which are fundamental components in building neural network architectures.</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IN" sz="500" dirty="0">
              <a:solidFill>
                <a:srgbClr val="00B183">
                  <a:lumMod val="75000"/>
                </a:srgbClr>
              </a:solidFill>
              <a:latin typeface="Times New Roman" panose="02020603050405020304" pitchFamily="18" charset="0"/>
              <a:cs typeface="Times New Roman" panose="02020603050405020304" pitchFamily="18" charset="0"/>
            </a:endParaRPr>
          </a:p>
          <a:p>
            <a:pPr marL="120650" indent="0" algn="l">
              <a:buNone/>
            </a:pPr>
            <a:r>
              <a:rPr lang="en-IN" sz="1400" b="1" u="sng" dirty="0">
                <a:solidFill>
                  <a:srgbClr val="00B183">
                    <a:lumMod val="75000"/>
                  </a:srgbClr>
                </a:solidFill>
                <a:latin typeface="Times New Roman" panose="02020603050405020304" pitchFamily="18" charset="0"/>
                <a:cs typeface="Times New Roman" panose="02020603050405020304" pitchFamily="18" charset="0"/>
              </a:rPr>
              <a:t>7. KERAS MODEL (MODEL)</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US" sz="1400" dirty="0">
                <a:solidFill>
                  <a:srgbClr val="00B183">
                    <a:lumMod val="75000"/>
                  </a:srgbClr>
                </a:solidFill>
                <a:latin typeface="Times New Roman" panose="02020603050405020304" pitchFamily="18" charset="0"/>
                <a:cs typeface="Times New Roman" panose="02020603050405020304" pitchFamily="18" charset="0"/>
              </a:rPr>
              <a:t>It is used to create and instantiate a model in </a:t>
            </a:r>
            <a:r>
              <a:rPr lang="en-US" sz="1400" dirty="0" err="1">
                <a:solidFill>
                  <a:srgbClr val="00B183">
                    <a:lumMod val="75000"/>
                  </a:srgbClr>
                </a:solidFill>
                <a:latin typeface="Times New Roman" panose="02020603050405020304" pitchFamily="18" charset="0"/>
                <a:cs typeface="Times New Roman" panose="02020603050405020304" pitchFamily="18" charset="0"/>
              </a:rPr>
              <a:t>Keras</a:t>
            </a:r>
            <a:r>
              <a:rPr lang="en-US" sz="1400" dirty="0">
                <a:solidFill>
                  <a:srgbClr val="00B183">
                    <a:lumMod val="75000"/>
                  </a:srgbClr>
                </a:solidFill>
                <a:latin typeface="Times New Roman" panose="02020603050405020304" pitchFamily="18" charset="0"/>
                <a:cs typeface="Times New Roman" panose="02020603050405020304" pitchFamily="18" charset="0"/>
              </a:rPr>
              <a:t>. It allows you to define the architecture of your neural network by specifying the input and output layers.</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5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IN" sz="1400" b="1" u="sng" dirty="0">
                <a:solidFill>
                  <a:srgbClr val="00B183">
                    <a:lumMod val="75000"/>
                  </a:srgbClr>
                </a:solidFill>
                <a:latin typeface="Times New Roman" panose="02020603050405020304" pitchFamily="18" charset="0"/>
                <a:cs typeface="Times New Roman" panose="02020603050405020304" pitchFamily="18" charset="0"/>
              </a:rPr>
              <a:t>8. IMAGEDATAGENERATOR:</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US" sz="1400" dirty="0" err="1">
                <a:solidFill>
                  <a:srgbClr val="00B183">
                    <a:lumMod val="75000"/>
                  </a:srgbClr>
                </a:solidFill>
                <a:latin typeface="Times New Roman" panose="02020603050405020304" pitchFamily="18" charset="0"/>
                <a:cs typeface="Times New Roman" panose="02020603050405020304" pitchFamily="18" charset="0"/>
              </a:rPr>
              <a:t>ImageDataGenerator</a:t>
            </a:r>
            <a:r>
              <a:rPr lang="en-US" sz="1400" dirty="0">
                <a:solidFill>
                  <a:srgbClr val="00B183">
                    <a:lumMod val="75000"/>
                  </a:srgbClr>
                </a:solidFill>
                <a:latin typeface="Times New Roman" panose="02020603050405020304" pitchFamily="18" charset="0"/>
                <a:cs typeface="Times New Roman" panose="02020603050405020304" pitchFamily="18" charset="0"/>
              </a:rPr>
              <a:t> is a powerful tool for augmenting and preprocessing image data on-the-fly during model training. It helps improve the model's generalization by creating variations of the training images.</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US" sz="1400" b="1" u="sng" dirty="0">
                <a:solidFill>
                  <a:srgbClr val="00B183">
                    <a:lumMod val="75000"/>
                  </a:srgbClr>
                </a:solidFill>
                <a:latin typeface="Times New Roman" panose="02020603050405020304" pitchFamily="18" charset="0"/>
                <a:cs typeface="Times New Roman" panose="02020603050405020304" pitchFamily="18" charset="0"/>
              </a:rPr>
              <a:t>9. VGG16 MODEL (VGG16):</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lang="en-US" sz="1400" dirty="0">
                <a:solidFill>
                  <a:srgbClr val="00B183">
                    <a:lumMod val="75000"/>
                  </a:srgbClr>
                </a:solidFill>
                <a:latin typeface="Times New Roman" panose="02020603050405020304" pitchFamily="18" charset="0"/>
                <a:cs typeface="Times New Roman" panose="02020603050405020304" pitchFamily="18" charset="0"/>
              </a:rPr>
              <a:t>It instantiates the VGG16 model in the code. It can use the pre-trained weights from ImageNet or fine-tune the model for a specific task.</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b="1" u="sng"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33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D680-0E8F-2B72-3BF3-FC5688001618}"/>
              </a:ext>
            </a:extLst>
          </p:cNvPr>
          <p:cNvSpPr>
            <a:spLocks noGrp="1"/>
          </p:cNvSpPr>
          <p:nvPr>
            <p:ph type="title"/>
          </p:nvPr>
        </p:nvSpPr>
        <p:spPr/>
        <p:txBody>
          <a:bodyPr/>
          <a:lstStyle/>
          <a:p>
            <a:pPr algn="r"/>
            <a:r>
              <a:rPr lang="en-US" sz="2800" b="1" dirty="0" err="1">
                <a:solidFill>
                  <a:schemeClr val="bg2">
                    <a:lumMod val="75000"/>
                  </a:schemeClr>
                </a:solidFill>
                <a:latin typeface="Times New Roman" panose="02020603050405020304" pitchFamily="18" charset="0"/>
                <a:cs typeface="Times New Roman" panose="02020603050405020304" pitchFamily="18" charset="0"/>
              </a:rPr>
              <a:t>cntd</a:t>
            </a:r>
            <a:r>
              <a:rPr lang="en-US" sz="2800" b="1" dirty="0">
                <a:solidFill>
                  <a:schemeClr val="bg2">
                    <a:lumMod val="75000"/>
                  </a:schemeClr>
                </a:solidFill>
                <a:latin typeface="Times New Roman" panose="02020603050405020304" pitchFamily="18" charset="0"/>
                <a:cs typeface="Times New Roman" panose="02020603050405020304" pitchFamily="18" charset="0"/>
              </a:rPr>
              <a:t>..</a:t>
            </a:r>
            <a:endParaRPr lang="en-IN" dirty="0"/>
          </a:p>
        </p:txBody>
      </p:sp>
      <p:sp>
        <p:nvSpPr>
          <p:cNvPr id="3" name="Text Placeholder 2">
            <a:extLst>
              <a:ext uri="{FF2B5EF4-FFF2-40B4-BE49-F238E27FC236}">
                <a16:creationId xmlns:a16="http://schemas.microsoft.com/office/drawing/2014/main" id="{C76D573A-2CFF-1272-6D33-C27447A63467}"/>
              </a:ext>
            </a:extLst>
          </p:cNvPr>
          <p:cNvSpPr>
            <a:spLocks noGrp="1"/>
          </p:cNvSpPr>
          <p:nvPr>
            <p:ph type="body" idx="1"/>
          </p:nvPr>
        </p:nvSpPr>
        <p:spPr>
          <a:xfrm>
            <a:off x="0" y="1141050"/>
            <a:ext cx="9144000" cy="3585300"/>
          </a:xfrm>
        </p:spPr>
        <p:txBody>
          <a:bodyPr/>
          <a:lstStyle/>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10. PREPROCESS INPUT FUNCTION:</a:t>
            </a:r>
            <a:endParaRPr kumimoji="0" lang="en-US" sz="1400" b="0" i="0" u="none"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0" i="0" u="none"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The </a:t>
            </a:r>
            <a:r>
              <a:rPr kumimoji="0" lang="en-US" sz="1400" b="0" i="0" u="none" strike="noStrike" kern="0" cap="none" spc="0" normalizeH="0" baseline="0" noProof="0" dirty="0" err="1">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preprocess_input</a:t>
            </a:r>
            <a:r>
              <a:rPr kumimoji="0" lang="en-US" sz="1400" b="0" i="0" u="none"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function is used to preprocess input images before feeding them into the VGG16 model. It performs normalization and other preprocessing steps required for compatibility with the model's training data.</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11. ADAM OPTIMIZER (ADAM):</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Optimizers are used to minimize the loss function during the training process by adjusting the model's weights. The Adam optimizer adapts the learning rates of individual parameters, providing a balance between adaptability and stability.</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12. CONFUSION_MATRIX:</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It is used to compute the confusion matrix to evaluate the accuracy of a classification.</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kumimoji="0" lang="en-IN"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pPr marL="120650" indent="0">
              <a:buNone/>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13. CLASSIFICATION_REPORT:</a:t>
            </a:r>
          </a:p>
          <a:p>
            <a:pPr marL="120650" indent="0">
              <a:buNone/>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It generates a text-based report showing the main classification metrics, such as precision, recall, f1-score, and support, for each class. It is useful for evaluating the performance of a classification model on a per-class basis</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kumimoji="0" lang="en-IN"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endParaRPr lang="en-IN" dirty="0"/>
          </a:p>
        </p:txBody>
      </p:sp>
    </p:spTree>
    <p:extLst>
      <p:ext uri="{BB962C8B-B14F-4D97-AF65-F5344CB8AC3E}">
        <p14:creationId xmlns:p14="http://schemas.microsoft.com/office/powerpoint/2010/main" val="297351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D680-0E8F-2B72-3BF3-FC5688001618}"/>
              </a:ext>
            </a:extLst>
          </p:cNvPr>
          <p:cNvSpPr>
            <a:spLocks noGrp="1"/>
          </p:cNvSpPr>
          <p:nvPr>
            <p:ph type="title"/>
          </p:nvPr>
        </p:nvSpPr>
        <p:spPr/>
        <p:txBody>
          <a:bodyPr/>
          <a:lstStyle/>
          <a:p>
            <a:pPr algn="r"/>
            <a:r>
              <a:rPr lang="en-US" sz="2800" b="1" dirty="0" err="1">
                <a:solidFill>
                  <a:schemeClr val="bg2">
                    <a:lumMod val="75000"/>
                  </a:schemeClr>
                </a:solidFill>
                <a:latin typeface="Times New Roman" panose="02020603050405020304" pitchFamily="18" charset="0"/>
                <a:cs typeface="Times New Roman" panose="02020603050405020304" pitchFamily="18" charset="0"/>
              </a:rPr>
              <a:t>cntd</a:t>
            </a:r>
            <a:r>
              <a:rPr lang="en-US" sz="2800" b="1" dirty="0">
                <a:solidFill>
                  <a:schemeClr val="bg2">
                    <a:lumMod val="75000"/>
                  </a:schemeClr>
                </a:solidFill>
                <a:latin typeface="Times New Roman" panose="02020603050405020304" pitchFamily="18" charset="0"/>
                <a:cs typeface="Times New Roman" panose="02020603050405020304" pitchFamily="18" charset="0"/>
              </a:rPr>
              <a:t>..</a:t>
            </a:r>
            <a:endParaRPr lang="en-IN" dirty="0"/>
          </a:p>
        </p:txBody>
      </p:sp>
      <p:sp>
        <p:nvSpPr>
          <p:cNvPr id="3" name="Text Placeholder 2">
            <a:extLst>
              <a:ext uri="{FF2B5EF4-FFF2-40B4-BE49-F238E27FC236}">
                <a16:creationId xmlns:a16="http://schemas.microsoft.com/office/drawing/2014/main" id="{C76D573A-2CFF-1272-6D33-C27447A63467}"/>
              </a:ext>
            </a:extLst>
          </p:cNvPr>
          <p:cNvSpPr>
            <a:spLocks noGrp="1"/>
          </p:cNvSpPr>
          <p:nvPr>
            <p:ph type="body" idx="1"/>
          </p:nvPr>
        </p:nvSpPr>
        <p:spPr>
          <a:xfrm>
            <a:off x="0" y="1141050"/>
            <a:ext cx="9144000" cy="3585300"/>
          </a:xfrm>
        </p:spPr>
        <p:txBody>
          <a:bodyPr/>
          <a:lstStyle/>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14. SEABORN:</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Seaborn is a statistical data visualization library based on Matplotlib. It provides a high-level interface for drawing attractive and informative statistical graphics. The </a:t>
            </a:r>
            <a:r>
              <a:rPr kumimoji="0" lang="en-US" sz="1400" i="0" strike="noStrike" kern="0" cap="none" spc="0" normalizeH="0" baseline="0" noProof="0" dirty="0" err="1">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sns</a:t>
            </a: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alias is often used for convenience.</a:t>
            </a:r>
            <a:endPar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b="1" u="sng"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15. KERAS MODEL LOADING:</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This function from </a:t>
            </a:r>
            <a:r>
              <a:rPr kumimoji="0" lang="en-US" sz="1400" i="0" strike="noStrike" kern="0" cap="none" spc="0" normalizeH="0" baseline="0" noProof="0" dirty="0" err="1">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Keras</a:t>
            </a: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allows you to load a pre-trained model saved in the Hierarchical Data Format (HDF5) file format. This is useful for reusing trained models or for fine-tuning.</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lang="en-US" sz="1400" b="1" u="sng" dirty="0">
              <a:solidFill>
                <a:srgbClr val="00B183">
                  <a:lumMod val="75000"/>
                </a:srgbClr>
              </a:solidFill>
              <a:latin typeface="Times New Roman" panose="02020603050405020304" pitchFamily="18"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16. TENSORFLOW IMAGE PREPROCESSING:</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1"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IMG_TO_ARRAY:  </a:t>
            </a: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converts a PIL (Python Imaging Library) image or a </a:t>
            </a:r>
            <a:r>
              <a:rPr kumimoji="0" lang="en-US" sz="1400" i="0" strike="noStrike" kern="0" cap="none" spc="0" normalizeH="0" baseline="0" noProof="0" dirty="0" err="1">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Keras</a:t>
            </a: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image tensor to a NumPy array.</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r>
              <a:rPr kumimoji="0" lang="en-US" sz="1400" i="1"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LOAD_IMG:</a:t>
            </a:r>
            <a:r>
              <a:rPr kumimoji="0" lang="en-US" sz="1400" i="0"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rPr>
              <a:t> loads an image from a file path.</a:t>
            </a: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kumimoji="0" lang="en-IN"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pPr marL="120650" marR="0" lvl="0" indent="0" algn="l" defTabSz="914400" rtl="0" eaLnBrk="1" fontAlgn="auto" latinLnBrk="0" hangingPunct="1">
              <a:lnSpc>
                <a:spcPct val="100000"/>
              </a:lnSpc>
              <a:spcBef>
                <a:spcPts val="0"/>
              </a:spcBef>
              <a:spcAft>
                <a:spcPts val="0"/>
              </a:spcAft>
              <a:buClr>
                <a:srgbClr val="00B183"/>
              </a:buClr>
              <a:buSzPts val="1700"/>
              <a:buFont typeface="Work Sans"/>
              <a:buNone/>
              <a:tabLst/>
              <a:defRPr/>
            </a:pPr>
            <a:endParaRPr kumimoji="0" lang="en-IN" sz="1400" b="1" i="0" u="sng" strike="noStrike" kern="0" cap="none" spc="0" normalizeH="0" baseline="0" noProof="0" dirty="0">
              <a:ln>
                <a:noFill/>
              </a:ln>
              <a:solidFill>
                <a:srgbClr val="00B183">
                  <a:lumMod val="75000"/>
                </a:srgbClr>
              </a:solidFill>
              <a:effectLst/>
              <a:uLnTx/>
              <a:uFillTx/>
              <a:latin typeface="Times New Roman" panose="02020603050405020304" pitchFamily="18" charset="0"/>
              <a:cs typeface="Times New Roman" panose="02020603050405020304" pitchFamily="18" charset="0"/>
              <a:sym typeface="Work Sans"/>
            </a:endParaRPr>
          </a:p>
          <a:p>
            <a:endParaRPr lang="en-IN" dirty="0"/>
          </a:p>
        </p:txBody>
      </p:sp>
    </p:spTree>
    <p:extLst>
      <p:ext uri="{BB962C8B-B14F-4D97-AF65-F5344CB8AC3E}">
        <p14:creationId xmlns:p14="http://schemas.microsoft.com/office/powerpoint/2010/main" val="779998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C59D11-CBC3-2BFE-4402-AB6281DE3AB5}"/>
              </a:ext>
            </a:extLst>
          </p:cNvPr>
          <p:cNvSpPr>
            <a:spLocks noGrp="1"/>
          </p:cNvSpPr>
          <p:nvPr>
            <p:ph type="title"/>
          </p:nvPr>
        </p:nvSpPr>
        <p:spPr>
          <a:xfrm>
            <a:off x="-318781" y="1127406"/>
            <a:ext cx="9462781" cy="2110744"/>
          </a:xfrm>
        </p:spPr>
        <p:txBody>
          <a:bodyPr/>
          <a:lstStyle/>
          <a:p>
            <a:pPr algn="ctr"/>
            <a:r>
              <a:rPr lang="en-US" sz="7200" b="1" dirty="0">
                <a:solidFill>
                  <a:schemeClr val="bg2">
                    <a:lumMod val="75000"/>
                  </a:schemeClr>
                </a:solidFill>
                <a:latin typeface="Times New Roman" panose="02020603050405020304" pitchFamily="18" charset="0"/>
                <a:cs typeface="Times New Roman" panose="02020603050405020304" pitchFamily="18" charset="0"/>
              </a:rPr>
              <a:t>CODE DEMONSTRATION</a:t>
            </a:r>
            <a:endParaRPr lang="en-IN" sz="72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19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ABDB2-5FDE-A8B9-C2E5-E4D3FD77A8DE}"/>
              </a:ext>
            </a:extLst>
          </p:cNvPr>
          <p:cNvPicPr>
            <a:picLocks noChangeAspect="1"/>
          </p:cNvPicPr>
          <p:nvPr/>
        </p:nvPicPr>
        <p:blipFill>
          <a:blip r:embed="rId2"/>
          <a:stretch>
            <a:fillRect/>
          </a:stretch>
        </p:blipFill>
        <p:spPr>
          <a:xfrm>
            <a:off x="536896" y="-1"/>
            <a:ext cx="7961152" cy="5143501"/>
          </a:xfrm>
          <a:prstGeom prst="rect">
            <a:avLst/>
          </a:prstGeom>
        </p:spPr>
      </p:pic>
    </p:spTree>
    <p:extLst>
      <p:ext uri="{BB962C8B-B14F-4D97-AF65-F5344CB8AC3E}">
        <p14:creationId xmlns:p14="http://schemas.microsoft.com/office/powerpoint/2010/main" val="191504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9023B-3AB9-9C16-673A-9DEA61462C45}"/>
              </a:ext>
            </a:extLst>
          </p:cNvPr>
          <p:cNvPicPr>
            <a:picLocks noChangeAspect="1"/>
          </p:cNvPicPr>
          <p:nvPr/>
        </p:nvPicPr>
        <p:blipFill>
          <a:blip r:embed="rId2"/>
          <a:stretch>
            <a:fillRect/>
          </a:stretch>
        </p:blipFill>
        <p:spPr>
          <a:xfrm>
            <a:off x="1895912" y="-1876"/>
            <a:ext cx="5889071" cy="5145376"/>
          </a:xfrm>
          <a:prstGeom prst="rect">
            <a:avLst/>
          </a:prstGeom>
        </p:spPr>
      </p:pic>
    </p:spTree>
    <p:extLst>
      <p:ext uri="{BB962C8B-B14F-4D97-AF65-F5344CB8AC3E}">
        <p14:creationId xmlns:p14="http://schemas.microsoft.com/office/powerpoint/2010/main" val="420122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C59D11-CBC3-2BFE-4402-AB6281DE3AB5}"/>
              </a:ext>
            </a:extLst>
          </p:cNvPr>
          <p:cNvSpPr>
            <a:spLocks noGrp="1"/>
          </p:cNvSpPr>
          <p:nvPr>
            <p:ph type="title"/>
          </p:nvPr>
        </p:nvSpPr>
        <p:spPr>
          <a:xfrm>
            <a:off x="-318781" y="1127406"/>
            <a:ext cx="9462781" cy="2110744"/>
          </a:xfrm>
        </p:spPr>
        <p:txBody>
          <a:bodyPr/>
          <a:lstStyle/>
          <a:p>
            <a:pPr algn="ctr"/>
            <a:r>
              <a:rPr lang="en-US" sz="7200" b="1" dirty="0">
                <a:solidFill>
                  <a:schemeClr val="bg2">
                    <a:lumMod val="75000"/>
                  </a:schemeClr>
                </a:solidFill>
                <a:latin typeface="Times New Roman" panose="02020603050405020304" pitchFamily="18" charset="0"/>
                <a:cs typeface="Times New Roman" panose="02020603050405020304" pitchFamily="18" charset="0"/>
              </a:rPr>
              <a:t>Result Analysis</a:t>
            </a:r>
            <a:endParaRPr lang="en-IN" sz="72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42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082B7A-31E1-2967-39CD-4AB7FD8C0F59}"/>
              </a:ext>
            </a:extLst>
          </p:cNvPr>
          <p:cNvPicPr>
            <a:picLocks noChangeAspect="1"/>
          </p:cNvPicPr>
          <p:nvPr/>
        </p:nvPicPr>
        <p:blipFill>
          <a:blip r:embed="rId2"/>
          <a:stretch>
            <a:fillRect/>
          </a:stretch>
        </p:blipFill>
        <p:spPr>
          <a:xfrm>
            <a:off x="252396" y="394283"/>
            <a:ext cx="3287693" cy="2558642"/>
          </a:xfrm>
          <a:prstGeom prst="rect">
            <a:avLst/>
          </a:prstGeom>
        </p:spPr>
      </p:pic>
      <p:pic>
        <p:nvPicPr>
          <p:cNvPr id="11" name="Picture 10">
            <a:extLst>
              <a:ext uri="{FF2B5EF4-FFF2-40B4-BE49-F238E27FC236}">
                <a16:creationId xmlns:a16="http://schemas.microsoft.com/office/drawing/2014/main" id="{C011AFAF-8F9F-07FA-D259-62338E9A562E}"/>
              </a:ext>
            </a:extLst>
          </p:cNvPr>
          <p:cNvPicPr>
            <a:picLocks noChangeAspect="1"/>
          </p:cNvPicPr>
          <p:nvPr/>
        </p:nvPicPr>
        <p:blipFill>
          <a:blip r:embed="rId3"/>
          <a:stretch>
            <a:fillRect/>
          </a:stretch>
        </p:blipFill>
        <p:spPr>
          <a:xfrm>
            <a:off x="5376400" y="385893"/>
            <a:ext cx="3473898" cy="2688016"/>
          </a:xfrm>
          <a:prstGeom prst="rect">
            <a:avLst/>
          </a:prstGeom>
        </p:spPr>
      </p:pic>
      <p:sp>
        <p:nvSpPr>
          <p:cNvPr id="12" name="Title 11">
            <a:extLst>
              <a:ext uri="{FF2B5EF4-FFF2-40B4-BE49-F238E27FC236}">
                <a16:creationId xmlns:a16="http://schemas.microsoft.com/office/drawing/2014/main" id="{00200512-F519-B21B-7289-E04D6CCE8836}"/>
              </a:ext>
            </a:extLst>
          </p:cNvPr>
          <p:cNvSpPr>
            <a:spLocks noGrp="1"/>
          </p:cNvSpPr>
          <p:nvPr>
            <p:ph type="title"/>
          </p:nvPr>
        </p:nvSpPr>
        <p:spPr>
          <a:xfrm>
            <a:off x="3229797" y="3389152"/>
            <a:ext cx="5054700" cy="769454"/>
          </a:xfrm>
        </p:spPr>
        <p:txBody>
          <a:bodyPr/>
          <a:lstStyle/>
          <a:p>
            <a:r>
              <a:rPr lang="en-US" sz="8000" b="1" dirty="0">
                <a:solidFill>
                  <a:schemeClr val="bg2">
                    <a:lumMod val="75000"/>
                  </a:schemeClr>
                </a:solidFill>
                <a:latin typeface="Times New Roman" panose="02020603050405020304" pitchFamily="18" charset="0"/>
                <a:cs typeface="Times New Roman" panose="02020603050405020304" pitchFamily="18" charset="0"/>
              </a:rPr>
              <a:t>VGG</a:t>
            </a:r>
            <a:endParaRPr lang="en-IN" dirty="0"/>
          </a:p>
        </p:txBody>
      </p:sp>
    </p:spTree>
    <p:extLst>
      <p:ext uri="{BB962C8B-B14F-4D97-AF65-F5344CB8AC3E}">
        <p14:creationId xmlns:p14="http://schemas.microsoft.com/office/powerpoint/2010/main" val="223067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462F0-852D-BE04-1657-B2DC08363AA0}"/>
              </a:ext>
            </a:extLst>
          </p:cNvPr>
          <p:cNvPicPr>
            <a:picLocks noChangeAspect="1"/>
          </p:cNvPicPr>
          <p:nvPr/>
        </p:nvPicPr>
        <p:blipFill>
          <a:blip r:embed="rId2"/>
          <a:stretch>
            <a:fillRect/>
          </a:stretch>
        </p:blipFill>
        <p:spPr>
          <a:xfrm>
            <a:off x="1525922" y="385894"/>
            <a:ext cx="5529220" cy="4194495"/>
          </a:xfrm>
          <a:prstGeom prst="rect">
            <a:avLst/>
          </a:prstGeom>
        </p:spPr>
      </p:pic>
    </p:spTree>
    <p:extLst>
      <p:ext uri="{BB962C8B-B14F-4D97-AF65-F5344CB8AC3E}">
        <p14:creationId xmlns:p14="http://schemas.microsoft.com/office/powerpoint/2010/main" val="138567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3331B-7B00-D48A-A933-F5807CACEB6A}"/>
              </a:ext>
            </a:extLst>
          </p:cNvPr>
          <p:cNvPicPr>
            <a:picLocks noChangeAspect="1"/>
          </p:cNvPicPr>
          <p:nvPr/>
        </p:nvPicPr>
        <p:blipFill>
          <a:blip r:embed="rId2"/>
          <a:stretch>
            <a:fillRect/>
          </a:stretch>
        </p:blipFill>
        <p:spPr>
          <a:xfrm>
            <a:off x="1764022" y="230249"/>
            <a:ext cx="5710569" cy="4375307"/>
          </a:xfrm>
          <a:prstGeom prst="rect">
            <a:avLst/>
          </a:prstGeom>
        </p:spPr>
      </p:pic>
    </p:spTree>
    <p:extLst>
      <p:ext uri="{BB962C8B-B14F-4D97-AF65-F5344CB8AC3E}">
        <p14:creationId xmlns:p14="http://schemas.microsoft.com/office/powerpoint/2010/main" val="344301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1367442" y="417150"/>
            <a:ext cx="77178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5400" b="1" dirty="0">
                <a:solidFill>
                  <a:schemeClr val="bg2">
                    <a:lumMod val="75000"/>
                  </a:schemeClr>
                </a:solidFill>
                <a:latin typeface="Times New Roman" panose="02020603050405020304" pitchFamily="18" charset="0"/>
                <a:cs typeface="Times New Roman" panose="02020603050405020304" pitchFamily="18" charset="0"/>
              </a:rPr>
              <a:t> INTRODUCTION</a:t>
            </a:r>
          </a:p>
        </p:txBody>
      </p:sp>
      <p:sp>
        <p:nvSpPr>
          <p:cNvPr id="295" name="Google Shape;295;p36"/>
          <p:cNvSpPr txBox="1">
            <a:spLocks noGrp="1"/>
          </p:cNvSpPr>
          <p:nvPr>
            <p:ph type="body" idx="1"/>
          </p:nvPr>
        </p:nvSpPr>
        <p:spPr>
          <a:xfrm>
            <a:off x="713100" y="1018725"/>
            <a:ext cx="7717800" cy="3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bg2">
                    <a:lumMod val="75000"/>
                  </a:schemeClr>
                </a:solidFill>
                <a:latin typeface="Times New Roman" panose="02020603050405020304" pitchFamily="18" charset="0"/>
                <a:cs typeface="Times New Roman" panose="02020603050405020304" pitchFamily="18" charset="0"/>
              </a:rPr>
              <a:t>Waste management is a pressing global issue, and the need for efficient waste classification has never been more critical. In the initial phases of this project, I implemented the model utilizing the VGG16 CNN Architecture. Subsequently, in pursuit of enhanced proficiency, I transitioned to the Inception Architecture for more robust and efficient results. </a:t>
            </a:r>
          </a:p>
        </p:txBody>
      </p:sp>
      <p:pic>
        <p:nvPicPr>
          <p:cNvPr id="298" name="Google Shape;298;p36"/>
          <p:cNvPicPr preferRelativeResize="0"/>
          <p:nvPr/>
        </p:nvPicPr>
        <p:blipFill rotWithShape="1">
          <a:blip r:embed="rId3">
            <a:alphaModFix/>
          </a:blip>
          <a:srcRect l="15762" t="29064" r="15762" b="6548"/>
          <a:stretch/>
        </p:blipFill>
        <p:spPr>
          <a:xfrm rot="15">
            <a:off x="8138194" y="115578"/>
            <a:ext cx="1150049" cy="10813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200512-F519-B21B-7289-E04D6CCE8836}"/>
              </a:ext>
            </a:extLst>
          </p:cNvPr>
          <p:cNvSpPr>
            <a:spLocks noGrp="1"/>
          </p:cNvSpPr>
          <p:nvPr>
            <p:ph type="title"/>
          </p:nvPr>
        </p:nvSpPr>
        <p:spPr>
          <a:xfrm>
            <a:off x="1493240" y="3389152"/>
            <a:ext cx="6791257" cy="769454"/>
          </a:xfrm>
        </p:spPr>
        <p:txBody>
          <a:bodyPr/>
          <a:lstStyle/>
          <a:p>
            <a:r>
              <a:rPr lang="en-US" sz="8000" b="1" dirty="0">
                <a:solidFill>
                  <a:schemeClr val="bg2">
                    <a:lumMod val="75000"/>
                  </a:schemeClr>
                </a:solidFill>
                <a:latin typeface="Times New Roman" panose="02020603050405020304" pitchFamily="18" charset="0"/>
                <a:cs typeface="Times New Roman" panose="02020603050405020304" pitchFamily="18" charset="0"/>
              </a:rPr>
              <a:t>INCEPTION</a:t>
            </a:r>
            <a:endParaRPr lang="en-IN" dirty="0"/>
          </a:p>
        </p:txBody>
      </p:sp>
      <p:pic>
        <p:nvPicPr>
          <p:cNvPr id="3" name="Picture 2">
            <a:extLst>
              <a:ext uri="{FF2B5EF4-FFF2-40B4-BE49-F238E27FC236}">
                <a16:creationId xmlns:a16="http://schemas.microsoft.com/office/drawing/2014/main" id="{A3B7EEDA-81F2-03B5-F7C4-614F96852A16}"/>
              </a:ext>
            </a:extLst>
          </p:cNvPr>
          <p:cNvPicPr>
            <a:picLocks noChangeAspect="1"/>
          </p:cNvPicPr>
          <p:nvPr/>
        </p:nvPicPr>
        <p:blipFill>
          <a:blip r:embed="rId2"/>
          <a:stretch>
            <a:fillRect/>
          </a:stretch>
        </p:blipFill>
        <p:spPr>
          <a:xfrm>
            <a:off x="286711" y="366232"/>
            <a:ext cx="3603427" cy="2645416"/>
          </a:xfrm>
          <a:prstGeom prst="rect">
            <a:avLst/>
          </a:prstGeom>
        </p:spPr>
      </p:pic>
      <p:pic>
        <p:nvPicPr>
          <p:cNvPr id="5" name="Picture 4">
            <a:extLst>
              <a:ext uri="{FF2B5EF4-FFF2-40B4-BE49-F238E27FC236}">
                <a16:creationId xmlns:a16="http://schemas.microsoft.com/office/drawing/2014/main" id="{BE20D1C7-809B-D10A-F485-C5B961A0F86D}"/>
              </a:ext>
            </a:extLst>
          </p:cNvPr>
          <p:cNvPicPr>
            <a:picLocks noChangeAspect="1"/>
          </p:cNvPicPr>
          <p:nvPr/>
        </p:nvPicPr>
        <p:blipFill>
          <a:blip r:embed="rId3"/>
          <a:stretch>
            <a:fillRect/>
          </a:stretch>
        </p:blipFill>
        <p:spPr>
          <a:xfrm>
            <a:off x="4773336" y="395160"/>
            <a:ext cx="4019069" cy="2658433"/>
          </a:xfrm>
          <a:prstGeom prst="rect">
            <a:avLst/>
          </a:prstGeom>
        </p:spPr>
      </p:pic>
    </p:spTree>
    <p:extLst>
      <p:ext uri="{BB962C8B-B14F-4D97-AF65-F5344CB8AC3E}">
        <p14:creationId xmlns:p14="http://schemas.microsoft.com/office/powerpoint/2010/main" val="108523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51819-37EF-456B-1E4E-F5F0B7984EAE}"/>
              </a:ext>
            </a:extLst>
          </p:cNvPr>
          <p:cNvPicPr>
            <a:picLocks noChangeAspect="1"/>
          </p:cNvPicPr>
          <p:nvPr/>
        </p:nvPicPr>
        <p:blipFill>
          <a:blip r:embed="rId2"/>
          <a:stretch>
            <a:fillRect/>
          </a:stretch>
        </p:blipFill>
        <p:spPr>
          <a:xfrm>
            <a:off x="1516866" y="234892"/>
            <a:ext cx="6110267" cy="4328719"/>
          </a:xfrm>
          <a:prstGeom prst="rect">
            <a:avLst/>
          </a:prstGeom>
        </p:spPr>
      </p:pic>
    </p:spTree>
    <p:extLst>
      <p:ext uri="{BB962C8B-B14F-4D97-AF65-F5344CB8AC3E}">
        <p14:creationId xmlns:p14="http://schemas.microsoft.com/office/powerpoint/2010/main" val="71122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7144D-FEBE-5FA0-95B1-CF637583F778}"/>
              </a:ext>
            </a:extLst>
          </p:cNvPr>
          <p:cNvPicPr>
            <a:picLocks noChangeAspect="1"/>
          </p:cNvPicPr>
          <p:nvPr/>
        </p:nvPicPr>
        <p:blipFill>
          <a:blip r:embed="rId2"/>
          <a:stretch>
            <a:fillRect/>
          </a:stretch>
        </p:blipFill>
        <p:spPr>
          <a:xfrm>
            <a:off x="1743075" y="0"/>
            <a:ext cx="5657850" cy="5143500"/>
          </a:xfrm>
          <a:prstGeom prst="rect">
            <a:avLst/>
          </a:prstGeom>
        </p:spPr>
      </p:pic>
    </p:spTree>
    <p:extLst>
      <p:ext uri="{BB962C8B-B14F-4D97-AF65-F5344CB8AC3E}">
        <p14:creationId xmlns:p14="http://schemas.microsoft.com/office/powerpoint/2010/main" val="1543508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FD2DC9-A517-FC14-9D80-EEB9421509D5}"/>
              </a:ext>
            </a:extLst>
          </p:cNvPr>
          <p:cNvSpPr>
            <a:spLocks noGrp="1"/>
          </p:cNvSpPr>
          <p:nvPr>
            <p:ph type="title"/>
          </p:nvPr>
        </p:nvSpPr>
        <p:spPr/>
        <p:txBody>
          <a:bodyPr/>
          <a:lstStyle/>
          <a:p>
            <a:r>
              <a:rPr lang="en-US" sz="3200" b="1" dirty="0">
                <a:solidFill>
                  <a:schemeClr val="bg2">
                    <a:lumMod val="75000"/>
                  </a:schemeClr>
                </a:solidFill>
                <a:latin typeface="Times New Roman" panose="02020603050405020304" pitchFamily="18" charset="0"/>
                <a:cs typeface="Times New Roman" panose="02020603050405020304" pitchFamily="18" charset="0"/>
              </a:rPr>
              <a:t>DIFFICULTIES FACED</a:t>
            </a:r>
            <a:endParaRPr lang="en-IN" dirty="0"/>
          </a:p>
        </p:txBody>
      </p:sp>
      <p:sp>
        <p:nvSpPr>
          <p:cNvPr id="5" name="Text Placeholder 4">
            <a:extLst>
              <a:ext uri="{FF2B5EF4-FFF2-40B4-BE49-F238E27FC236}">
                <a16:creationId xmlns:a16="http://schemas.microsoft.com/office/drawing/2014/main" id="{B8FC018A-32E0-D47B-3406-AEA1ACB41905}"/>
              </a:ext>
            </a:extLst>
          </p:cNvPr>
          <p:cNvSpPr>
            <a:spLocks noGrp="1"/>
          </p:cNvSpPr>
          <p:nvPr>
            <p:ph type="body" idx="1"/>
          </p:nvPr>
        </p:nvSpPr>
        <p:spPr/>
        <p:txBody>
          <a:bodyPr/>
          <a:lstStyle/>
          <a:p>
            <a:pPr algn="l">
              <a:buFont typeface="+mj-lt"/>
              <a:buAutoNum type="arabicPeriod"/>
            </a:pP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GPU Limitations on Google </a:t>
            </a:r>
            <a:r>
              <a:rPr lang="en-US" sz="1800" b="1" i="0" dirty="0" err="1">
                <a:solidFill>
                  <a:schemeClr val="bg2">
                    <a:lumMod val="75000"/>
                  </a:schemeClr>
                </a:solidFill>
                <a:effectLst/>
                <a:latin typeface="Times New Roman" panose="02020603050405020304" pitchFamily="18" charset="0"/>
                <a:cs typeface="Times New Roman" panose="02020603050405020304" pitchFamily="18" charset="0"/>
              </a:rPr>
              <a:t>Colab</a:t>
            </a: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a:t>
            </a:r>
            <a:endParaRPr lang="en-US" sz="18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Training deep learning models demands substantial computational power, and using a robust GPU can significantly accelerate the process. Google </a:t>
            </a:r>
            <a:r>
              <a:rPr lang="en-US" sz="1400" b="0" i="0" dirty="0" err="1">
                <a:solidFill>
                  <a:schemeClr val="bg2">
                    <a:lumMod val="75000"/>
                  </a:schemeClr>
                </a:solidFill>
                <a:effectLst/>
                <a:latin typeface="Times New Roman" panose="02020603050405020304" pitchFamily="18" charset="0"/>
                <a:cs typeface="Times New Roman" panose="02020603050405020304" pitchFamily="18" charset="0"/>
              </a:rPr>
              <a:t>Colab</a:t>
            </a: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 provides free GPU resources, but the availability might be limited, leading to longer training times.</a:t>
            </a:r>
          </a:p>
          <a:p>
            <a:pPr marL="742950" lvl="1" indent="-285750" algn="l">
              <a:buFont typeface="Arial" panose="020B0604020202020204" pitchFamily="34" charset="0"/>
              <a:buChar char="•"/>
            </a:pP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Without leveraging a pre-trained model, the model has to learn features from scratch, intensifying the need for ample GPU resources.</a:t>
            </a:r>
          </a:p>
          <a:p>
            <a:pPr marL="742950" lvl="1" indent="-285750" algn="l">
              <a:buFont typeface="Arial" panose="020B0604020202020204" pitchFamily="34" charset="0"/>
              <a:buChar char="•"/>
            </a:pPr>
            <a:endParaRPr lang="en-US" sz="1400" b="0" i="0" dirty="0">
              <a:solidFill>
                <a:schemeClr val="bg2">
                  <a:lumMod val="75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Google </a:t>
            </a:r>
            <a:r>
              <a:rPr lang="en-US" sz="1800" b="1" i="0" dirty="0" err="1">
                <a:solidFill>
                  <a:schemeClr val="bg2">
                    <a:lumMod val="75000"/>
                  </a:schemeClr>
                </a:solidFill>
                <a:effectLst/>
                <a:latin typeface="Times New Roman" panose="02020603050405020304" pitchFamily="18" charset="0"/>
                <a:cs typeface="Times New Roman" panose="02020603050405020304" pitchFamily="18" charset="0"/>
              </a:rPr>
              <a:t>Colab</a:t>
            </a: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 Runtime Issues:</a:t>
            </a:r>
            <a:endParaRPr lang="en-US" sz="18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During model training, encountering internal Python errors can be frustrating. In some cases, the recommended solution involves restarting the </a:t>
            </a:r>
            <a:r>
              <a:rPr lang="en-US" sz="1400" b="0" i="0" dirty="0" err="1">
                <a:solidFill>
                  <a:schemeClr val="bg2">
                    <a:lumMod val="75000"/>
                  </a:schemeClr>
                </a:solidFill>
                <a:effectLst/>
                <a:latin typeface="Times New Roman" panose="02020603050405020304" pitchFamily="18" charset="0"/>
                <a:cs typeface="Times New Roman" panose="02020603050405020304" pitchFamily="18" charset="0"/>
              </a:rPr>
              <a:t>Colab</a:t>
            </a: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 runtime. However, this disrupts the training process, resulting in wasted time.</a:t>
            </a:r>
          </a:p>
          <a:p>
            <a:pPr marL="742950" lvl="1" indent="-285750" algn="l">
              <a:buFont typeface="Arial" panose="020B0604020202020204" pitchFamily="34" charset="0"/>
              <a:buChar char="•"/>
            </a:pP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The limitations of the </a:t>
            </a:r>
            <a:r>
              <a:rPr lang="en-US" sz="1400" b="0" i="0" dirty="0" err="1">
                <a:solidFill>
                  <a:schemeClr val="bg2">
                    <a:lumMod val="75000"/>
                  </a:schemeClr>
                </a:solidFill>
                <a:effectLst/>
                <a:latin typeface="Times New Roman" panose="02020603050405020304" pitchFamily="18" charset="0"/>
                <a:cs typeface="Times New Roman" panose="02020603050405020304" pitchFamily="18" charset="0"/>
              </a:rPr>
              <a:t>Colab</a:t>
            </a: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 environment may not always provide a seamless experience, and users might face interruptions due to runtime crashes or resource restrictions.</a:t>
            </a:r>
          </a:p>
        </p:txBody>
      </p:sp>
    </p:spTree>
    <p:extLst>
      <p:ext uri="{BB962C8B-B14F-4D97-AF65-F5344CB8AC3E}">
        <p14:creationId xmlns:p14="http://schemas.microsoft.com/office/powerpoint/2010/main" val="682191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70B43C-EB8A-A2D3-1491-3AF3E3E48635}"/>
              </a:ext>
            </a:extLst>
          </p:cNvPr>
          <p:cNvSpPr>
            <a:spLocks noGrp="1"/>
          </p:cNvSpPr>
          <p:nvPr>
            <p:ph type="subTitle" idx="1"/>
          </p:nvPr>
        </p:nvSpPr>
        <p:spPr/>
        <p:txBody>
          <a:bodyPr/>
          <a:lstStyle/>
          <a:p>
            <a:endParaRPr lang="en-IN"/>
          </a:p>
        </p:txBody>
      </p:sp>
      <p:sp>
        <p:nvSpPr>
          <p:cNvPr id="3" name="Subtitle 2">
            <a:extLst>
              <a:ext uri="{FF2B5EF4-FFF2-40B4-BE49-F238E27FC236}">
                <a16:creationId xmlns:a16="http://schemas.microsoft.com/office/drawing/2014/main" id="{6850CCD5-23BA-613C-A17C-AB87CBA485DD}"/>
              </a:ext>
            </a:extLst>
          </p:cNvPr>
          <p:cNvSpPr>
            <a:spLocks noGrp="1"/>
          </p:cNvSpPr>
          <p:nvPr>
            <p:ph type="subTitle" idx="2"/>
          </p:nvPr>
        </p:nvSpPr>
        <p:spPr/>
        <p:txBody>
          <a:bodyPr/>
          <a:lstStyle/>
          <a:p>
            <a:endParaRPr lang="en-IN"/>
          </a:p>
        </p:txBody>
      </p:sp>
      <p:pic>
        <p:nvPicPr>
          <p:cNvPr id="5" name="Picture 4">
            <a:extLst>
              <a:ext uri="{FF2B5EF4-FFF2-40B4-BE49-F238E27FC236}">
                <a16:creationId xmlns:a16="http://schemas.microsoft.com/office/drawing/2014/main" id="{67F0C89B-42F0-5E37-F457-7E6D8F0CDBDA}"/>
              </a:ext>
            </a:extLst>
          </p:cNvPr>
          <p:cNvPicPr>
            <a:picLocks noChangeAspect="1"/>
          </p:cNvPicPr>
          <p:nvPr/>
        </p:nvPicPr>
        <p:blipFill>
          <a:blip r:embed="rId2"/>
          <a:stretch>
            <a:fillRect/>
          </a:stretch>
        </p:blipFill>
        <p:spPr>
          <a:xfrm>
            <a:off x="0" y="282900"/>
            <a:ext cx="9144000" cy="4005263"/>
          </a:xfrm>
          <a:prstGeom prst="rect">
            <a:avLst/>
          </a:prstGeom>
        </p:spPr>
      </p:pic>
    </p:spTree>
    <p:extLst>
      <p:ext uri="{BB962C8B-B14F-4D97-AF65-F5344CB8AC3E}">
        <p14:creationId xmlns:p14="http://schemas.microsoft.com/office/powerpoint/2010/main" val="180381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0C940-8660-DD8B-B82A-151A45F241D3}"/>
              </a:ext>
            </a:extLst>
          </p:cNvPr>
          <p:cNvPicPr>
            <a:picLocks noChangeAspect="1"/>
          </p:cNvPicPr>
          <p:nvPr/>
        </p:nvPicPr>
        <p:blipFill>
          <a:blip r:embed="rId2"/>
          <a:stretch>
            <a:fillRect/>
          </a:stretch>
        </p:blipFill>
        <p:spPr>
          <a:xfrm>
            <a:off x="0" y="835487"/>
            <a:ext cx="9144000" cy="3472526"/>
          </a:xfrm>
          <a:prstGeom prst="rect">
            <a:avLst/>
          </a:prstGeom>
        </p:spPr>
      </p:pic>
    </p:spTree>
    <p:extLst>
      <p:ext uri="{BB962C8B-B14F-4D97-AF65-F5344CB8AC3E}">
        <p14:creationId xmlns:p14="http://schemas.microsoft.com/office/powerpoint/2010/main" val="64385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148657-7DEC-7614-AB48-26CD8F85BAA0}"/>
              </a:ext>
            </a:extLst>
          </p:cNvPr>
          <p:cNvPicPr>
            <a:picLocks noChangeAspect="1"/>
          </p:cNvPicPr>
          <p:nvPr/>
        </p:nvPicPr>
        <p:blipFill>
          <a:blip r:embed="rId2"/>
          <a:stretch>
            <a:fillRect/>
          </a:stretch>
        </p:blipFill>
        <p:spPr>
          <a:xfrm>
            <a:off x="0" y="780085"/>
            <a:ext cx="9144000" cy="3583329"/>
          </a:xfrm>
          <a:prstGeom prst="rect">
            <a:avLst/>
          </a:prstGeom>
        </p:spPr>
      </p:pic>
    </p:spTree>
    <p:extLst>
      <p:ext uri="{BB962C8B-B14F-4D97-AF65-F5344CB8AC3E}">
        <p14:creationId xmlns:p14="http://schemas.microsoft.com/office/powerpoint/2010/main" val="157124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DD39-C2F4-3B07-AA2A-9D6581598531}"/>
              </a:ext>
            </a:extLst>
          </p:cNvPr>
          <p:cNvSpPr>
            <a:spLocks noGrp="1"/>
          </p:cNvSpPr>
          <p:nvPr>
            <p:ph type="title"/>
          </p:nvPr>
        </p:nvSpPr>
        <p:spPr>
          <a:xfrm>
            <a:off x="704710" y="1404243"/>
            <a:ext cx="8053395" cy="2116800"/>
          </a:xfrm>
        </p:spPr>
        <p:txBody>
          <a:bodyPr/>
          <a:lstStyle/>
          <a:p>
            <a:pPr algn="ctr"/>
            <a:r>
              <a:rPr lang="en-US" b="1" dirty="0">
                <a:solidFill>
                  <a:schemeClr val="bg2">
                    <a:lumMod val="75000"/>
                  </a:schemeClr>
                </a:solidFill>
                <a:latin typeface="Times New Roman" panose="02020603050405020304" pitchFamily="18" charset="0"/>
                <a:cs typeface="Times New Roman" panose="02020603050405020304" pitchFamily="18" charset="0"/>
              </a:rPr>
              <a:t>THANK YOU</a:t>
            </a:r>
            <a:endParaRPr lang="en-IN"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22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280E-7B7C-A5FE-9C51-BD7BBE7F078E}"/>
              </a:ext>
            </a:extLst>
          </p:cNvPr>
          <p:cNvSpPr>
            <a:spLocks noGrp="1"/>
          </p:cNvSpPr>
          <p:nvPr>
            <p:ph type="title"/>
          </p:nvPr>
        </p:nvSpPr>
        <p:spPr>
          <a:xfrm>
            <a:off x="243281" y="316482"/>
            <a:ext cx="9655727" cy="601575"/>
          </a:xfrm>
        </p:spPr>
        <p:txBody>
          <a:bodyPr/>
          <a:lstStyle/>
          <a:p>
            <a:r>
              <a:rPr lang="en-US" sz="2800" b="1" dirty="0">
                <a:solidFill>
                  <a:schemeClr val="bg2">
                    <a:lumMod val="75000"/>
                  </a:schemeClr>
                </a:solidFill>
                <a:latin typeface="Times New Roman" panose="02020603050405020304" pitchFamily="18" charset="0"/>
                <a:cs typeface="Times New Roman" panose="02020603050405020304" pitchFamily="18" charset="0"/>
              </a:rPr>
              <a:t>WHY IS WASTE CLASSIFICATION IMPORTANT?</a:t>
            </a:r>
            <a:endParaRPr lang="en-IN" sz="2800" dirty="0"/>
          </a:p>
        </p:txBody>
      </p:sp>
      <p:sp>
        <p:nvSpPr>
          <p:cNvPr id="3" name="Text Placeholder 2">
            <a:extLst>
              <a:ext uri="{FF2B5EF4-FFF2-40B4-BE49-F238E27FC236}">
                <a16:creationId xmlns:a16="http://schemas.microsoft.com/office/drawing/2014/main" id="{4BE16B9A-BB1A-C39E-A181-B4A31F449F49}"/>
              </a:ext>
            </a:extLst>
          </p:cNvPr>
          <p:cNvSpPr>
            <a:spLocks noGrp="1"/>
          </p:cNvSpPr>
          <p:nvPr>
            <p:ph type="body" idx="1"/>
          </p:nvPr>
        </p:nvSpPr>
        <p:spPr>
          <a:xfrm>
            <a:off x="25165" y="1018725"/>
            <a:ext cx="9286615" cy="3585300"/>
          </a:xfrm>
        </p:spPr>
        <p:txBody>
          <a:bodyPr/>
          <a:lstStyle/>
          <a:p>
            <a:pPr marL="0" lvl="0" indent="0" algn="l" rtl="0">
              <a:lnSpc>
                <a:spcPct val="150000"/>
              </a:lnSpc>
              <a:spcBef>
                <a:spcPts val="0"/>
              </a:spcBef>
              <a:spcAft>
                <a:spcPts val="0"/>
              </a:spcAft>
              <a:buClr>
                <a:schemeClr val="dk1"/>
              </a:buClr>
              <a:buSzPts val="1100"/>
              <a:buFont typeface="Arial"/>
              <a:buNone/>
            </a:pPr>
            <a:r>
              <a:rPr lang="en-US" sz="1800" dirty="0">
                <a:solidFill>
                  <a:schemeClr val="bg2">
                    <a:lumMod val="75000"/>
                  </a:schemeClr>
                </a:solidFill>
                <a:latin typeface="Times New Roman" panose="02020603050405020304" pitchFamily="18" charset="0"/>
                <a:cs typeface="Times New Roman" panose="02020603050405020304" pitchFamily="18" charset="0"/>
              </a:rPr>
              <a:t>Waste classification is vital for:</a:t>
            </a:r>
          </a:p>
          <a:p>
            <a:pPr marL="0" lvl="0" indent="0" algn="l" rtl="0">
              <a:lnSpc>
                <a:spcPct val="150000"/>
              </a:lnSpc>
              <a:spcBef>
                <a:spcPts val="0"/>
              </a:spcBef>
              <a:spcAft>
                <a:spcPts val="0"/>
              </a:spcAft>
              <a:buClr>
                <a:schemeClr val="dk1"/>
              </a:buClr>
              <a:buSzPts val="1100"/>
              <a:buFont typeface="Arial"/>
              <a:buNone/>
            </a:pPr>
            <a:endParaRPr lang="en-US" sz="100" dirty="0">
              <a:solidFill>
                <a:schemeClr val="bg2">
                  <a:lumMod val="75000"/>
                </a:schemeClr>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Clr>
                <a:schemeClr val="dk1"/>
              </a:buClr>
              <a:buSzPts val="1100"/>
              <a:buNone/>
            </a:pPr>
            <a:r>
              <a:rPr lang="en-US" sz="1800" dirty="0">
                <a:solidFill>
                  <a:schemeClr val="bg2">
                    <a:lumMod val="75000"/>
                  </a:schemeClr>
                </a:solidFill>
                <a:latin typeface="Times New Roman" panose="02020603050405020304" pitchFamily="18" charset="0"/>
                <a:cs typeface="Times New Roman" panose="02020603050405020304" pitchFamily="18" charset="0"/>
              </a:rPr>
              <a:t>1. </a:t>
            </a:r>
            <a:r>
              <a:rPr lang="en-US" sz="1800" b="1" u="sng" dirty="0">
                <a:solidFill>
                  <a:schemeClr val="bg2">
                    <a:lumMod val="75000"/>
                  </a:schemeClr>
                </a:solidFill>
                <a:latin typeface="Times New Roman" panose="02020603050405020304" pitchFamily="18" charset="0"/>
                <a:cs typeface="Times New Roman" panose="02020603050405020304" pitchFamily="18" charset="0"/>
              </a:rPr>
              <a:t>RESOURCE RECOVERY</a:t>
            </a:r>
            <a:r>
              <a:rPr lang="en-US" sz="1800" dirty="0">
                <a:solidFill>
                  <a:schemeClr val="bg2">
                    <a:lumMod val="75000"/>
                  </a:schemeClr>
                </a:solidFill>
                <a:latin typeface="Times New Roman" panose="02020603050405020304" pitchFamily="18" charset="0"/>
                <a:cs typeface="Times New Roman" panose="02020603050405020304" pitchFamily="18" charset="0"/>
              </a:rPr>
              <a:t>: Identifying valuable materials for recycling.</a:t>
            </a:r>
          </a:p>
          <a:p>
            <a:pPr marL="0" lvl="0" indent="0" algn="l" rtl="0">
              <a:lnSpc>
                <a:spcPct val="150000"/>
              </a:lnSpc>
              <a:spcBef>
                <a:spcPts val="0"/>
              </a:spcBef>
              <a:spcAft>
                <a:spcPts val="0"/>
              </a:spcAft>
              <a:buClr>
                <a:schemeClr val="dk1"/>
              </a:buClr>
              <a:buSzPts val="1100"/>
              <a:buFont typeface="Arial"/>
              <a:buNone/>
            </a:pPr>
            <a:r>
              <a:rPr lang="en-US" sz="1800" dirty="0">
                <a:solidFill>
                  <a:schemeClr val="bg2">
                    <a:lumMod val="75000"/>
                  </a:schemeClr>
                </a:solidFill>
                <a:latin typeface="Times New Roman" panose="02020603050405020304" pitchFamily="18" charset="0"/>
                <a:cs typeface="Times New Roman" panose="02020603050405020304" pitchFamily="18" charset="0"/>
              </a:rPr>
              <a:t>2. </a:t>
            </a:r>
            <a:r>
              <a:rPr lang="en-US" sz="1800" b="1" u="sng" dirty="0">
                <a:solidFill>
                  <a:schemeClr val="bg2">
                    <a:lumMod val="75000"/>
                  </a:schemeClr>
                </a:solidFill>
                <a:latin typeface="Times New Roman" panose="02020603050405020304" pitchFamily="18" charset="0"/>
                <a:cs typeface="Times New Roman" panose="02020603050405020304" pitchFamily="18" charset="0"/>
              </a:rPr>
              <a:t>HEALTH AND SAFETY</a:t>
            </a:r>
            <a:r>
              <a:rPr lang="en-US" sz="1800" dirty="0">
                <a:solidFill>
                  <a:schemeClr val="bg2">
                    <a:lumMod val="75000"/>
                  </a:schemeClr>
                </a:solidFill>
                <a:latin typeface="Times New Roman" panose="02020603050405020304" pitchFamily="18" charset="0"/>
                <a:cs typeface="Times New Roman" panose="02020603050405020304" pitchFamily="18" charset="0"/>
              </a:rPr>
              <a:t>: Managing hazardous waste to protect people and the environment.</a:t>
            </a:r>
          </a:p>
          <a:p>
            <a:pPr marL="0" lvl="0" indent="0" algn="l" rtl="0">
              <a:lnSpc>
                <a:spcPct val="150000"/>
              </a:lnSpc>
              <a:spcBef>
                <a:spcPts val="0"/>
              </a:spcBef>
              <a:spcAft>
                <a:spcPts val="0"/>
              </a:spcAft>
              <a:buClr>
                <a:schemeClr val="dk1"/>
              </a:buClr>
              <a:buSzPts val="1100"/>
              <a:buFont typeface="Arial"/>
              <a:buNone/>
            </a:pPr>
            <a:r>
              <a:rPr lang="en-US" sz="1800" dirty="0">
                <a:solidFill>
                  <a:schemeClr val="bg2">
                    <a:lumMod val="75000"/>
                  </a:schemeClr>
                </a:solidFill>
                <a:latin typeface="Times New Roman" panose="02020603050405020304" pitchFamily="18" charset="0"/>
                <a:cs typeface="Times New Roman" panose="02020603050405020304" pitchFamily="18" charset="0"/>
              </a:rPr>
              <a:t>3. </a:t>
            </a:r>
            <a:r>
              <a:rPr lang="en-US" sz="1800" b="1" u="sng" dirty="0">
                <a:solidFill>
                  <a:schemeClr val="bg2">
                    <a:lumMod val="75000"/>
                  </a:schemeClr>
                </a:solidFill>
                <a:latin typeface="Times New Roman" panose="02020603050405020304" pitchFamily="18" charset="0"/>
                <a:cs typeface="Times New Roman" panose="02020603050405020304" pitchFamily="18" charset="0"/>
              </a:rPr>
              <a:t>CIRCULAR ECONOMY</a:t>
            </a:r>
            <a:r>
              <a:rPr lang="en-US" sz="1800" dirty="0">
                <a:solidFill>
                  <a:schemeClr val="bg2">
                    <a:lumMod val="75000"/>
                  </a:schemeClr>
                </a:solidFill>
                <a:latin typeface="Times New Roman" panose="02020603050405020304" pitchFamily="18" charset="0"/>
                <a:cs typeface="Times New Roman" panose="02020603050405020304" pitchFamily="18" charset="0"/>
              </a:rPr>
              <a:t>: Promoting recycling and minimizing environmental impact.</a:t>
            </a:r>
          </a:p>
          <a:p>
            <a:pPr marL="0" lvl="0" indent="0" algn="l" rtl="0">
              <a:lnSpc>
                <a:spcPct val="150000"/>
              </a:lnSpc>
              <a:spcBef>
                <a:spcPts val="0"/>
              </a:spcBef>
              <a:spcAft>
                <a:spcPts val="0"/>
              </a:spcAft>
              <a:buClr>
                <a:schemeClr val="dk1"/>
              </a:buClr>
              <a:buSzPts val="1100"/>
              <a:buFont typeface="Arial"/>
              <a:buNone/>
            </a:pPr>
            <a:r>
              <a:rPr lang="en-US" sz="1800" dirty="0">
                <a:solidFill>
                  <a:schemeClr val="bg2">
                    <a:lumMod val="75000"/>
                  </a:schemeClr>
                </a:solidFill>
                <a:latin typeface="Times New Roman" panose="02020603050405020304" pitchFamily="18" charset="0"/>
                <a:cs typeface="Times New Roman" panose="02020603050405020304" pitchFamily="18" charset="0"/>
              </a:rPr>
              <a:t>4. </a:t>
            </a:r>
            <a:r>
              <a:rPr lang="en-US" sz="1800" b="1" u="sng" dirty="0">
                <a:solidFill>
                  <a:schemeClr val="bg2">
                    <a:lumMod val="75000"/>
                  </a:schemeClr>
                </a:solidFill>
                <a:latin typeface="Times New Roman" panose="02020603050405020304" pitchFamily="18" charset="0"/>
                <a:cs typeface="Times New Roman" panose="02020603050405020304" pitchFamily="18" charset="0"/>
              </a:rPr>
              <a:t>ECONOMIC OPPORTUNITIES</a:t>
            </a:r>
            <a:r>
              <a:rPr lang="en-US" sz="1800" dirty="0">
                <a:solidFill>
                  <a:schemeClr val="bg2">
                    <a:lumMod val="75000"/>
                  </a:schemeClr>
                </a:solidFill>
                <a:latin typeface="Times New Roman" panose="02020603050405020304" pitchFamily="18" charset="0"/>
                <a:cs typeface="Times New Roman" panose="02020603050405020304" pitchFamily="18" charset="0"/>
              </a:rPr>
              <a:t>: Creating jobs and conserving resources.</a:t>
            </a:r>
          </a:p>
          <a:p>
            <a:pPr marL="0" lvl="0" indent="0" algn="l" rtl="0">
              <a:lnSpc>
                <a:spcPct val="150000"/>
              </a:lnSpc>
              <a:spcBef>
                <a:spcPts val="0"/>
              </a:spcBef>
              <a:spcAft>
                <a:spcPts val="0"/>
              </a:spcAft>
              <a:buClr>
                <a:schemeClr val="dk1"/>
              </a:buClr>
              <a:buSzPts val="1100"/>
              <a:buFont typeface="Arial"/>
              <a:buNone/>
            </a:pPr>
            <a:r>
              <a:rPr lang="en-US" sz="1800" dirty="0">
                <a:solidFill>
                  <a:schemeClr val="bg2">
                    <a:lumMod val="75000"/>
                  </a:schemeClr>
                </a:solidFill>
                <a:latin typeface="Times New Roman" panose="02020603050405020304" pitchFamily="18" charset="0"/>
                <a:cs typeface="Times New Roman" panose="02020603050405020304" pitchFamily="18" charset="0"/>
              </a:rPr>
              <a:t>5. </a:t>
            </a:r>
            <a:r>
              <a:rPr lang="en-US" sz="1800" b="1" u="sng" dirty="0">
                <a:solidFill>
                  <a:schemeClr val="bg2">
                    <a:lumMod val="75000"/>
                  </a:schemeClr>
                </a:solidFill>
                <a:latin typeface="Times New Roman" panose="02020603050405020304" pitchFamily="18" charset="0"/>
                <a:cs typeface="Times New Roman" panose="02020603050405020304" pitchFamily="18" charset="0"/>
              </a:rPr>
              <a:t>REGULATORY COMPLIANCE</a:t>
            </a:r>
            <a:r>
              <a:rPr lang="en-US" sz="1800" dirty="0">
                <a:solidFill>
                  <a:schemeClr val="bg2">
                    <a:lumMod val="75000"/>
                  </a:schemeClr>
                </a:solidFill>
                <a:latin typeface="Times New Roman" panose="02020603050405020304" pitchFamily="18" charset="0"/>
                <a:cs typeface="Times New Roman" panose="02020603050405020304" pitchFamily="18" charset="0"/>
              </a:rPr>
              <a:t>: Meeting legal requirements for proper waste management.</a:t>
            </a:r>
          </a:p>
          <a:p>
            <a:pPr marL="120650" indent="0">
              <a:lnSpc>
                <a:spcPct val="150000"/>
              </a:lnSpc>
              <a:buNone/>
            </a:pPr>
            <a:endParaRPr lang="en-IN" dirty="0"/>
          </a:p>
        </p:txBody>
      </p:sp>
    </p:spTree>
    <p:extLst>
      <p:ext uri="{BB962C8B-B14F-4D97-AF65-F5344CB8AC3E}">
        <p14:creationId xmlns:p14="http://schemas.microsoft.com/office/powerpoint/2010/main" val="149103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cxnSp>
        <p:nvCxnSpPr>
          <p:cNvPr id="326" name="Google Shape;326;p38"/>
          <p:cNvCxnSpPr/>
          <p:nvPr/>
        </p:nvCxnSpPr>
        <p:spPr>
          <a:xfrm rot="10800000">
            <a:off x="6073629" y="236932"/>
            <a:ext cx="0" cy="4366500"/>
          </a:xfrm>
          <a:prstGeom prst="straightConnector1">
            <a:avLst/>
          </a:prstGeom>
          <a:noFill/>
          <a:ln w="19050" cap="flat" cmpd="sng">
            <a:solidFill>
              <a:schemeClr val="dk1"/>
            </a:solidFill>
            <a:prstDash val="solid"/>
            <a:round/>
            <a:headEnd type="none" w="med" len="med"/>
            <a:tailEnd type="none" w="med" len="med"/>
          </a:ln>
        </p:spPr>
      </p:cxnSp>
      <p:pic>
        <p:nvPicPr>
          <p:cNvPr id="327" name="Google Shape;327;p38"/>
          <p:cNvPicPr preferRelativeResize="0"/>
          <p:nvPr/>
        </p:nvPicPr>
        <p:blipFill rotWithShape="1">
          <a:blip r:embed="rId3">
            <a:alphaModFix/>
          </a:blip>
          <a:srcRect l="5450" t="4507" r="7334"/>
          <a:stretch/>
        </p:blipFill>
        <p:spPr>
          <a:xfrm>
            <a:off x="6333689" y="376375"/>
            <a:ext cx="2564894" cy="4028099"/>
          </a:xfrm>
          <a:prstGeom prst="rect">
            <a:avLst/>
          </a:prstGeom>
          <a:noFill/>
          <a:ln>
            <a:noFill/>
          </a:ln>
        </p:spPr>
      </p:pic>
      <p:sp>
        <p:nvSpPr>
          <p:cNvPr id="328" name="Google Shape;328;p38"/>
          <p:cNvSpPr txBox="1">
            <a:spLocks noGrp="1"/>
          </p:cNvSpPr>
          <p:nvPr>
            <p:ph type="subTitle" idx="3"/>
          </p:nvPr>
        </p:nvSpPr>
        <p:spPr>
          <a:xfrm>
            <a:off x="-62898" y="1342573"/>
            <a:ext cx="6073607" cy="3456518"/>
          </a:xfrm>
          <a:prstGeom prst="rect">
            <a:avLst/>
          </a:prstGeom>
        </p:spPr>
        <p:txBody>
          <a:bodyPr spcFirstLastPara="1" wrap="square" lIns="91425" tIns="91425" rIns="91425" bIns="91425" anchor="ctr" anchorCtr="0">
            <a:noAutofit/>
          </a:bodyPr>
          <a:lstStyle/>
          <a:p>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b="0" i="0" dirty="0">
                <a:solidFill>
                  <a:schemeClr val="bg2">
                    <a:lumMod val="75000"/>
                  </a:schemeClr>
                </a:solidFill>
                <a:effectLst/>
                <a:latin typeface="Times New Roman" panose="02020603050405020304" pitchFamily="18" charset="0"/>
                <a:cs typeface="Times New Roman" panose="02020603050405020304" pitchFamily="18" charset="0"/>
              </a:rPr>
              <a:t>In my pursuit, I initially deployed the VGG16 architecture, a well-established convolutional neural network (CNN), to handle the diverse nature of waste materials. While VGG16 provided a solid foundation, I recognized the need for innovation to enhance adaptability to different waste streams. </a:t>
            </a:r>
          </a:p>
          <a:p>
            <a:endParaRPr lang="en-US" sz="2000" b="0" i="0" dirty="0">
              <a:solidFill>
                <a:schemeClr val="bg2">
                  <a:lumMod val="75000"/>
                </a:schemeClr>
              </a:solidFill>
              <a:effectLst/>
              <a:latin typeface="Times New Roman" panose="02020603050405020304" pitchFamily="18" charset="0"/>
              <a:cs typeface="Times New Roman" panose="02020603050405020304" pitchFamily="18" charset="0"/>
            </a:endParaRPr>
          </a:p>
          <a:p>
            <a:endParaRPr lang="en-US" sz="2000" b="0" i="0" dirty="0">
              <a:solidFill>
                <a:schemeClr val="bg2">
                  <a:lumMod val="75000"/>
                </a:schemeClr>
              </a:solidFill>
              <a:effectLst/>
              <a:latin typeface="Times New Roman" panose="02020603050405020304" pitchFamily="18" charset="0"/>
              <a:cs typeface="Times New Roman" panose="02020603050405020304" pitchFamily="18" charset="0"/>
            </a:endParaRPr>
          </a:p>
          <a:p>
            <a:endParaRPr lang="en-US" sz="2000" b="0" i="0" dirty="0">
              <a:solidFill>
                <a:schemeClr val="bg2">
                  <a:lumMod val="75000"/>
                </a:schemeClr>
              </a:solidFill>
              <a:effectLst/>
              <a:latin typeface="Times New Roman" panose="02020603050405020304" pitchFamily="18" charset="0"/>
              <a:cs typeface="Times New Roman" panose="02020603050405020304" pitchFamily="18" charset="0"/>
            </a:endParaRPr>
          </a:p>
          <a:p>
            <a:endParaRPr lang="en-US" sz="20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0" lvl="0" indent="0" rtl="0">
              <a:spcBef>
                <a:spcPts val="0"/>
              </a:spcBef>
              <a:spcAft>
                <a:spcPts val="0"/>
              </a:spcAft>
              <a:buNone/>
            </a:pPr>
            <a:endParaRPr lang="en-IN" sz="20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29" name="Google Shape;329;p38"/>
          <p:cNvSpPr txBox="1">
            <a:spLocks noGrp="1"/>
          </p:cNvSpPr>
          <p:nvPr>
            <p:ph type="title"/>
          </p:nvPr>
        </p:nvSpPr>
        <p:spPr>
          <a:xfrm>
            <a:off x="587231" y="462765"/>
            <a:ext cx="6073621" cy="544371"/>
          </a:xfrm>
          <a:prstGeom prst="rect">
            <a:avLst/>
          </a:prstGeom>
        </p:spPr>
        <p:txBody>
          <a:bodyPr spcFirstLastPara="1" wrap="square" lIns="91425" tIns="91425" rIns="91425" bIns="91425" anchor="ctr" anchorCtr="0">
            <a:noAutofit/>
          </a:bodyPr>
          <a:lstStyle/>
          <a:p>
            <a:r>
              <a:rPr lang="en-US" sz="3200" b="1" i="0" dirty="0">
                <a:solidFill>
                  <a:schemeClr val="bg2">
                    <a:lumMod val="75000"/>
                  </a:schemeClr>
                </a:solidFill>
                <a:effectLst/>
                <a:latin typeface="Times New Roman" panose="02020603050405020304" pitchFamily="18" charset="0"/>
                <a:cs typeface="Times New Roman" panose="02020603050405020304" pitchFamily="18" charset="0"/>
              </a:rPr>
              <a:t>PROBLEM NOVELTY</a:t>
            </a:r>
            <a:br>
              <a:rPr lang="en-US" sz="3200" b="1" i="0" dirty="0">
                <a:solidFill>
                  <a:schemeClr val="bg2">
                    <a:lumMod val="75000"/>
                  </a:schemeClr>
                </a:solidFill>
                <a:effectLst/>
                <a:latin typeface="Times New Roman" panose="02020603050405020304" pitchFamily="18" charset="0"/>
                <a:cs typeface="Times New Roman" panose="02020603050405020304" pitchFamily="18" charset="0"/>
              </a:rPr>
            </a:br>
            <a:endParaRPr sz="3200" b="1" dirty="0">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6" name="Google Shape;326;p38">
            <a:extLst>
              <a:ext uri="{FF2B5EF4-FFF2-40B4-BE49-F238E27FC236}">
                <a16:creationId xmlns:a16="http://schemas.microsoft.com/office/drawing/2014/main" id="{038106B6-50CE-A96F-C40C-49AEA4EC0CAC}"/>
              </a:ext>
            </a:extLst>
          </p:cNvPr>
          <p:cNvCxnSpPr>
            <a:cxnSpLocks/>
          </p:cNvCxnSpPr>
          <p:nvPr/>
        </p:nvCxnSpPr>
        <p:spPr>
          <a:xfrm>
            <a:off x="0" y="798202"/>
            <a:ext cx="6073621"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13100" y="417150"/>
            <a:ext cx="77178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bg2">
                    <a:lumMod val="75000"/>
                  </a:schemeClr>
                </a:solidFill>
                <a:latin typeface="Times New Roman" panose="02020603050405020304" pitchFamily="18" charset="0"/>
                <a:cs typeface="Times New Roman" panose="02020603050405020304" pitchFamily="18" charset="0"/>
              </a:rPr>
              <a:t>VGG16</a:t>
            </a:r>
            <a:endParaRPr sz="36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04" name="Google Shape;304;p37"/>
          <p:cNvSpPr txBox="1">
            <a:spLocks noGrp="1"/>
          </p:cNvSpPr>
          <p:nvPr>
            <p:ph type="subTitle" idx="1"/>
          </p:nvPr>
        </p:nvSpPr>
        <p:spPr>
          <a:xfrm>
            <a:off x="627724" y="4660500"/>
            <a:ext cx="1021200" cy="2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305" name="Google Shape;305;p37"/>
          <p:cNvSpPr txBox="1">
            <a:spLocks noGrp="1"/>
          </p:cNvSpPr>
          <p:nvPr>
            <p:ph type="subTitle" idx="2"/>
          </p:nvPr>
        </p:nvSpPr>
        <p:spPr>
          <a:xfrm>
            <a:off x="6147624" y="4660500"/>
            <a:ext cx="2377800" cy="20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Solid waste management</a:t>
            </a:r>
            <a:endParaRPr/>
          </a:p>
        </p:txBody>
      </p:sp>
      <p:sp>
        <p:nvSpPr>
          <p:cNvPr id="307" name="Google Shape;307;p37"/>
          <p:cNvSpPr txBox="1">
            <a:spLocks noGrp="1"/>
          </p:cNvSpPr>
          <p:nvPr>
            <p:ph type="subTitle" idx="4"/>
          </p:nvPr>
        </p:nvSpPr>
        <p:spPr>
          <a:xfrm>
            <a:off x="1" y="1021350"/>
            <a:ext cx="4394100" cy="352548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i="0" dirty="0">
                <a:solidFill>
                  <a:schemeClr val="bg2">
                    <a:lumMod val="75000"/>
                  </a:schemeClr>
                </a:solidFill>
                <a:effectLst/>
                <a:latin typeface="Times New Roman" panose="02020603050405020304" pitchFamily="18" charset="0"/>
                <a:cs typeface="Times New Roman" panose="02020603050405020304" pitchFamily="18" charset="0"/>
              </a:rPr>
              <a:t>VGG16, or the Visual Geometry Group 16-layer model, is a convolutional neural network (CNN) architecture that was introduced by the Visual Geometry Group at the University of Oxford. It gained prominence for its simplicity and effectiveness in image classification tasks. </a:t>
            </a:r>
            <a:endParaRPr sz="2000" b="1" dirty="0">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309" name="Google Shape;309;p37"/>
          <p:cNvCxnSpPr/>
          <p:nvPr/>
        </p:nvCxnSpPr>
        <p:spPr>
          <a:xfrm rot="10800000">
            <a:off x="4572000" y="1021350"/>
            <a:ext cx="0" cy="3596700"/>
          </a:xfrm>
          <a:prstGeom prst="straightConnector1">
            <a:avLst/>
          </a:prstGeom>
          <a:noFill/>
          <a:ln w="19050" cap="flat" cmpd="sng">
            <a:solidFill>
              <a:schemeClr val="dk1"/>
            </a:solidFill>
            <a:prstDash val="solid"/>
            <a:round/>
            <a:headEnd type="none" w="med" len="med"/>
            <a:tailEnd type="none" w="med" len="med"/>
          </a:ln>
        </p:spPr>
      </p:cxnSp>
      <p:cxnSp>
        <p:nvCxnSpPr>
          <p:cNvPr id="310" name="Google Shape;310;p37"/>
          <p:cNvCxnSpPr>
            <a:cxnSpLocks/>
          </p:cNvCxnSpPr>
          <p:nvPr/>
        </p:nvCxnSpPr>
        <p:spPr>
          <a:xfrm>
            <a:off x="4568699" y="4603636"/>
            <a:ext cx="4575301" cy="0"/>
          </a:xfrm>
          <a:prstGeom prst="straightConnector1">
            <a:avLst/>
          </a:prstGeom>
          <a:noFill/>
          <a:ln w="19050" cap="flat" cmpd="sng">
            <a:solidFill>
              <a:schemeClr val="dk1"/>
            </a:solidFill>
            <a:prstDash val="solid"/>
            <a:round/>
            <a:headEnd type="none" w="med" len="med"/>
            <a:tailEnd type="none" w="med" len="med"/>
          </a:ln>
        </p:spPr>
      </p:cxnSp>
      <p:sp>
        <p:nvSpPr>
          <p:cNvPr id="315" name="Google Shape;315;p37"/>
          <p:cNvSpPr txBox="1">
            <a:spLocks noGrp="1"/>
          </p:cNvSpPr>
          <p:nvPr>
            <p:ph type="title" idx="9"/>
          </p:nvPr>
        </p:nvSpPr>
        <p:spPr>
          <a:xfrm>
            <a:off x="4749898" y="1153621"/>
            <a:ext cx="3351900" cy="38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b="1" u="sng" dirty="0">
                <a:solidFill>
                  <a:schemeClr val="bg2">
                    <a:lumMod val="75000"/>
                  </a:schemeClr>
                </a:solidFill>
                <a:latin typeface="Times New Roman" panose="02020603050405020304" pitchFamily="18" charset="0"/>
                <a:cs typeface="Times New Roman" panose="02020603050405020304" pitchFamily="18" charset="0"/>
              </a:rPr>
              <a:t>ARCHITECTURE:</a:t>
            </a:r>
          </a:p>
        </p:txBody>
      </p:sp>
      <p:sp>
        <p:nvSpPr>
          <p:cNvPr id="316" name="Google Shape;316;p37"/>
          <p:cNvSpPr txBox="1">
            <a:spLocks noGrp="1"/>
          </p:cNvSpPr>
          <p:nvPr>
            <p:ph type="subTitle" idx="13"/>
          </p:nvPr>
        </p:nvSpPr>
        <p:spPr>
          <a:xfrm>
            <a:off x="4575300" y="2582133"/>
            <a:ext cx="4281813" cy="1078794"/>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2000" i="0" dirty="0">
                <a:solidFill>
                  <a:schemeClr val="bg2">
                    <a:lumMod val="75000"/>
                  </a:schemeClr>
                </a:solidFill>
                <a:effectLst/>
                <a:latin typeface="Times New Roman" panose="02020603050405020304" pitchFamily="18" charset="0"/>
                <a:cs typeface="Times New Roman" panose="02020603050405020304" pitchFamily="18" charset="0"/>
              </a:rPr>
              <a:t>VGG16 consists of 16 weight layers, including 13 convolutional layers and 3 fully connected layers.</a:t>
            </a:r>
          </a:p>
          <a:p>
            <a:pPr marL="139700" indent="0" algn="l"/>
            <a:endParaRPr lang="en-US" sz="2000" i="0" dirty="0">
              <a:solidFill>
                <a:schemeClr val="bg2">
                  <a:lumMod val="7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i="0" dirty="0">
                <a:solidFill>
                  <a:schemeClr val="bg2">
                    <a:lumMod val="75000"/>
                  </a:schemeClr>
                </a:solidFill>
                <a:effectLst/>
                <a:latin typeface="Times New Roman" panose="02020603050405020304" pitchFamily="18" charset="0"/>
                <a:cs typeface="Times New Roman" panose="02020603050405020304" pitchFamily="18" charset="0"/>
              </a:rPr>
              <a:t>Convolutional layers use small 3x3 filters with a stride of 1, and max-pooling is applied with a 2x2 filter and a stride of 2.</a:t>
            </a:r>
          </a:p>
          <a:p>
            <a:pPr marL="0" lvl="0" indent="0" algn="l" rtl="0">
              <a:spcBef>
                <a:spcPts val="0"/>
              </a:spcBef>
              <a:spcAft>
                <a:spcPts val="0"/>
              </a:spcAft>
              <a:buNone/>
            </a:pPr>
            <a:endParaRPr sz="2000" dirty="0">
              <a:solidFill>
                <a:schemeClr val="bg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7E8F-4C23-12D2-E912-537BBFB9FBA1}"/>
              </a:ext>
            </a:extLst>
          </p:cNvPr>
          <p:cNvSpPr>
            <a:spLocks noGrp="1"/>
          </p:cNvSpPr>
          <p:nvPr>
            <p:ph type="title"/>
          </p:nvPr>
        </p:nvSpPr>
        <p:spPr>
          <a:xfrm>
            <a:off x="713100" y="366816"/>
            <a:ext cx="7717800" cy="478200"/>
          </a:xfrm>
        </p:spPr>
        <p:txBody>
          <a:bodyPr/>
          <a:lstStyle/>
          <a:p>
            <a:pPr algn="ctr"/>
            <a:r>
              <a:rPr lang="en-IN" sz="3200" b="1" dirty="0">
                <a:solidFill>
                  <a:schemeClr val="bg2">
                    <a:lumMod val="75000"/>
                  </a:schemeClr>
                </a:solidFill>
                <a:latin typeface="Times New Roman" panose="02020603050405020304" pitchFamily="18" charset="0"/>
                <a:cs typeface="Times New Roman" panose="02020603050405020304" pitchFamily="18" charset="0"/>
              </a:rPr>
              <a:t>SOLUTION</a:t>
            </a:r>
            <a:r>
              <a:rPr lang="en-IN" sz="3200" b="1" i="0" dirty="0">
                <a:solidFill>
                  <a:schemeClr val="bg2">
                    <a:lumMod val="75000"/>
                  </a:schemeClr>
                </a:solidFill>
                <a:effectLst/>
                <a:latin typeface="Times New Roman" panose="02020603050405020304" pitchFamily="18" charset="0"/>
                <a:cs typeface="Times New Roman" panose="02020603050405020304" pitchFamily="18" charset="0"/>
              </a:rPr>
              <a:t> NOVELTY</a:t>
            </a:r>
            <a:endParaRPr lang="en-IN" sz="32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7C36CC1-C634-0E6D-1CD0-7BB50C04DE8A}"/>
              </a:ext>
            </a:extLst>
          </p:cNvPr>
          <p:cNvSpPr>
            <a:spLocks noGrp="1"/>
          </p:cNvSpPr>
          <p:nvPr>
            <p:ph type="body" idx="1"/>
          </p:nvPr>
        </p:nvSpPr>
        <p:spPr/>
        <p:txBody>
          <a:bodyPr/>
          <a:lstStyle/>
          <a:p>
            <a:pPr marL="120650" indent="0">
              <a:buNone/>
            </a:pPr>
            <a:r>
              <a:rPr lang="en-US" sz="2400" dirty="0">
                <a:solidFill>
                  <a:schemeClr val="bg2">
                    <a:lumMod val="75000"/>
                  </a:schemeClr>
                </a:solidFill>
                <a:latin typeface="Times New Roman" panose="02020603050405020304" pitchFamily="18" charset="0"/>
                <a:cs typeface="Times New Roman" panose="02020603050405020304" pitchFamily="18" charset="0"/>
              </a:rPr>
              <a:t>The key innovation lies in the adaptability of our model, transitioning from the widely-used VGG16 to the more sophisticated Inception architecture. This transition allowed our model to effectively capture intricate patterns and features present in different waste compositions, significantly improving the accuracy of waste classification.</a:t>
            </a:r>
            <a:endParaRPr lang="en-IN" sz="2400"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07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1F9F2C68-B82B-F0CB-BD21-75B7A2466AE1}"/>
              </a:ext>
            </a:extLst>
          </p:cNvPr>
          <p:cNvSpPr>
            <a:spLocks noGrp="1"/>
          </p:cNvSpPr>
          <p:nvPr>
            <p:ph type="body" idx="3"/>
          </p:nvPr>
        </p:nvSpPr>
        <p:spPr>
          <a:xfrm>
            <a:off x="318781" y="1233182"/>
            <a:ext cx="3823674" cy="2992230"/>
          </a:xfrm>
        </p:spPr>
        <p:txBody>
          <a:bodyPr/>
          <a:lstStyle/>
          <a:p>
            <a:pPr marL="139700" indent="0" algn="just">
              <a:buNone/>
            </a:pPr>
            <a:br>
              <a:rPr lang="en-US" sz="1800" b="1" dirty="0">
                <a:solidFill>
                  <a:schemeClr val="bg2">
                    <a:lumMod val="75000"/>
                  </a:schemeClr>
                </a:solidFill>
                <a:latin typeface="Times New Roman" panose="02020603050405020304" pitchFamily="18" charset="0"/>
                <a:cs typeface="Times New Roman" panose="02020603050405020304" pitchFamily="18" charset="0"/>
              </a:rPr>
            </a:b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The Inception architecture, also known as </a:t>
            </a:r>
            <a:r>
              <a:rPr lang="en-US" sz="1800" b="1" i="0" dirty="0" err="1">
                <a:solidFill>
                  <a:schemeClr val="bg2">
                    <a:lumMod val="75000"/>
                  </a:schemeClr>
                </a:solidFill>
                <a:effectLst/>
                <a:latin typeface="Times New Roman" panose="02020603050405020304" pitchFamily="18" charset="0"/>
                <a:cs typeface="Times New Roman" panose="02020603050405020304" pitchFamily="18" charset="0"/>
              </a:rPr>
              <a:t>GoogLeNet</a:t>
            </a:r>
            <a:r>
              <a:rPr lang="en-US" sz="1800" b="1" i="0" dirty="0">
                <a:solidFill>
                  <a:schemeClr val="bg2">
                    <a:lumMod val="75000"/>
                  </a:schemeClr>
                </a:solidFill>
                <a:effectLst/>
                <a:latin typeface="Times New Roman" panose="02020603050405020304" pitchFamily="18" charset="0"/>
                <a:cs typeface="Times New Roman" panose="02020603050405020304" pitchFamily="18" charset="0"/>
              </a:rPr>
              <a:t>, is a convolutional neural network (CNN) architecture designed to address computational efficiency while maintaining high accuracy in image classification tasks. It was introduced by Google researchers in the Inception paper published in 2014.</a:t>
            </a:r>
            <a:endParaRPr lang="en-IN" sz="18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21" name="Text Placeholder 20">
            <a:extLst>
              <a:ext uri="{FF2B5EF4-FFF2-40B4-BE49-F238E27FC236}">
                <a16:creationId xmlns:a16="http://schemas.microsoft.com/office/drawing/2014/main" id="{BF2C047B-4320-E9D8-F1D5-805EDAF450E9}"/>
              </a:ext>
            </a:extLst>
          </p:cNvPr>
          <p:cNvSpPr>
            <a:spLocks noGrp="1"/>
          </p:cNvSpPr>
          <p:nvPr>
            <p:ph type="body" idx="4"/>
          </p:nvPr>
        </p:nvSpPr>
        <p:spPr>
          <a:xfrm>
            <a:off x="4749900" y="1110899"/>
            <a:ext cx="3832038" cy="3301709"/>
          </a:xfrm>
        </p:spPr>
        <p:txBody>
          <a:bodyPr/>
          <a:lstStyle/>
          <a:p>
            <a:pPr marL="139700" indent="0">
              <a:buNone/>
            </a:pPr>
            <a:r>
              <a:rPr lang="en-US" sz="2000" b="1" i="0" u="sng" dirty="0">
                <a:solidFill>
                  <a:schemeClr val="bg2">
                    <a:lumMod val="75000"/>
                  </a:schemeClr>
                </a:solidFill>
                <a:effectLst/>
                <a:latin typeface="Times New Roman" panose="02020603050405020304" pitchFamily="18" charset="0"/>
                <a:cs typeface="Times New Roman" panose="02020603050405020304" pitchFamily="18" charset="0"/>
              </a:rPr>
              <a:t>ARCHITECTURE:</a:t>
            </a:r>
          </a:p>
          <a:p>
            <a:pPr marL="139700" indent="0">
              <a:buNone/>
            </a:pPr>
            <a:endParaRPr lang="en-US" sz="2000" b="1" i="0" u="sng" dirty="0">
              <a:solidFill>
                <a:schemeClr val="bg2">
                  <a:lumMod val="75000"/>
                </a:schemeClr>
              </a:solidFill>
              <a:effectLst/>
              <a:latin typeface="Times New Roman" panose="02020603050405020304" pitchFamily="18" charset="0"/>
              <a:cs typeface="Times New Roman" panose="02020603050405020304" pitchFamily="18" charset="0"/>
            </a:endParaRPr>
          </a:p>
          <a:p>
            <a:pPr marL="139700" indent="0">
              <a:buNone/>
            </a:pPr>
            <a:r>
              <a:rPr lang="en-US" sz="1400" b="0" i="0" dirty="0">
                <a:solidFill>
                  <a:schemeClr val="bg2">
                    <a:lumMod val="75000"/>
                  </a:schemeClr>
                </a:solidFill>
                <a:effectLst/>
                <a:latin typeface="Times New Roman" panose="02020603050405020304" pitchFamily="18" charset="0"/>
                <a:cs typeface="Times New Roman" panose="02020603050405020304" pitchFamily="18" charset="0"/>
              </a:rPr>
              <a:t>The Inception architecture consists of 22 layers. This count includes both convolutional and fully connected layers. The network achieves its depth and expressive power through the use of multiple Inception blocks, each containing parallel operations with different filter sizes (1x1, 3x3, 5x5) and pooling operations.</a:t>
            </a:r>
            <a:endParaRPr lang="en-IN" sz="1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7" name="Title 16">
            <a:extLst>
              <a:ext uri="{FF2B5EF4-FFF2-40B4-BE49-F238E27FC236}">
                <a16:creationId xmlns:a16="http://schemas.microsoft.com/office/drawing/2014/main" id="{875601D0-5346-9393-88E0-CA99D5151351}"/>
              </a:ext>
            </a:extLst>
          </p:cNvPr>
          <p:cNvSpPr>
            <a:spLocks noGrp="1"/>
          </p:cNvSpPr>
          <p:nvPr>
            <p:ph type="title"/>
          </p:nvPr>
        </p:nvSpPr>
        <p:spPr/>
        <p:txBody>
          <a:bodyPr/>
          <a:lstStyle/>
          <a:p>
            <a:pPr algn="ctr"/>
            <a:r>
              <a:rPr lang="en" sz="3200" b="1" dirty="0">
                <a:solidFill>
                  <a:schemeClr val="bg2">
                    <a:lumMod val="75000"/>
                  </a:schemeClr>
                </a:solidFill>
                <a:latin typeface="Times New Roman" panose="02020603050405020304" pitchFamily="18" charset="0"/>
                <a:cs typeface="Times New Roman" panose="02020603050405020304" pitchFamily="18" charset="0"/>
              </a:rPr>
              <a:t>INCEPTION</a:t>
            </a:r>
            <a:endParaRPr lang="en-IN" dirty="0"/>
          </a:p>
        </p:txBody>
      </p:sp>
      <p:cxnSp>
        <p:nvCxnSpPr>
          <p:cNvPr id="22" name="Google Shape;309;p37">
            <a:extLst>
              <a:ext uri="{FF2B5EF4-FFF2-40B4-BE49-F238E27FC236}">
                <a16:creationId xmlns:a16="http://schemas.microsoft.com/office/drawing/2014/main" id="{4FF41CC3-5D30-640E-E509-DB00A78DE724}"/>
              </a:ext>
            </a:extLst>
          </p:cNvPr>
          <p:cNvCxnSpPr/>
          <p:nvPr/>
        </p:nvCxnSpPr>
        <p:spPr>
          <a:xfrm rot="10800000">
            <a:off x="4572000" y="1021350"/>
            <a:ext cx="0" cy="35967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1518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D2DA6F3-9F59-FE9D-DB50-863BF97772B7}"/>
              </a:ext>
            </a:extLst>
          </p:cNvPr>
          <p:cNvSpPr>
            <a:spLocks noGrp="1"/>
          </p:cNvSpPr>
          <p:nvPr>
            <p:ph type="body" idx="3"/>
          </p:nvPr>
        </p:nvSpPr>
        <p:spPr>
          <a:xfrm>
            <a:off x="0" y="234892"/>
            <a:ext cx="4572000" cy="4345497"/>
          </a:xfrm>
        </p:spPr>
        <p:txBody>
          <a:bodyPr/>
          <a:lstStyle/>
          <a:p>
            <a:r>
              <a:rPr lang="en-US" sz="2400" b="1" dirty="0">
                <a:solidFill>
                  <a:schemeClr val="bg2">
                    <a:lumMod val="75000"/>
                  </a:schemeClr>
                </a:solidFill>
                <a:latin typeface="Times New Roman" panose="02020603050405020304" pitchFamily="18" charset="0"/>
                <a:cs typeface="Times New Roman" panose="02020603050405020304" pitchFamily="18" charset="0"/>
              </a:rPr>
              <a:t>VGG16:</a:t>
            </a:r>
          </a:p>
          <a:p>
            <a:endParaRPr lang="en-US" sz="1200"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endParaRPr lang="en-US" sz="1200"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ARCHITECTURE:</a:t>
            </a:r>
          </a:p>
          <a:p>
            <a:r>
              <a:rPr lang="en-US" sz="1200" dirty="0">
                <a:solidFill>
                  <a:schemeClr val="bg2">
                    <a:lumMod val="75000"/>
                  </a:schemeClr>
                </a:solidFill>
                <a:latin typeface="Times New Roman" panose="02020603050405020304" pitchFamily="18" charset="0"/>
                <a:cs typeface="Times New Roman" panose="02020603050405020304" pitchFamily="18" charset="0"/>
              </a:rPr>
              <a:t>VGG16 (Visual Geometry Group 16) is part of the VGG family, which was proposed by the Visual Geometry Group at the University of Oxford.</a:t>
            </a:r>
          </a:p>
          <a:p>
            <a:r>
              <a:rPr lang="en-US" sz="1200" dirty="0">
                <a:solidFill>
                  <a:schemeClr val="bg2">
                    <a:lumMod val="75000"/>
                  </a:schemeClr>
                </a:solidFill>
                <a:latin typeface="Times New Roman" panose="02020603050405020304" pitchFamily="18" charset="0"/>
                <a:cs typeface="Times New Roman" panose="02020603050405020304" pitchFamily="18" charset="0"/>
              </a:rPr>
              <a:t>It is characterized by its simplicity and uniformity in architecture. VGG16 consists of 16 weight layers, including 13 convolutional layers and 3 fully connected layers.</a:t>
            </a:r>
          </a:p>
          <a:p>
            <a:pPr marL="139700" indent="0">
              <a:buNone/>
            </a:pPr>
            <a:endParaRPr lang="en-US" sz="1200" b="1"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CONVOLUTIONAL LAYERS:</a:t>
            </a:r>
          </a:p>
          <a:p>
            <a:r>
              <a:rPr lang="en-US" sz="1200" dirty="0">
                <a:solidFill>
                  <a:schemeClr val="bg2">
                    <a:lumMod val="75000"/>
                  </a:schemeClr>
                </a:solidFill>
                <a:latin typeface="Times New Roman" panose="02020603050405020304" pitchFamily="18" charset="0"/>
                <a:cs typeface="Times New Roman" panose="02020603050405020304" pitchFamily="18" charset="0"/>
              </a:rPr>
              <a:t>VGG16 uses 3x3 convolutional filters with a stride of 1 throughout the network. It stacks multiple convolutional layers before </a:t>
            </a:r>
            <a:r>
              <a:rPr lang="en-US" sz="1200" dirty="0" err="1">
                <a:solidFill>
                  <a:schemeClr val="bg2">
                    <a:lumMod val="75000"/>
                  </a:schemeClr>
                </a:solidFill>
                <a:latin typeface="Times New Roman" panose="02020603050405020304" pitchFamily="18" charset="0"/>
                <a:cs typeface="Times New Roman" panose="02020603050405020304" pitchFamily="18" charset="0"/>
              </a:rPr>
              <a:t>downsampling</a:t>
            </a:r>
            <a:r>
              <a:rPr lang="en-US" sz="1200" dirty="0">
                <a:solidFill>
                  <a:schemeClr val="bg2">
                    <a:lumMod val="75000"/>
                  </a:schemeClr>
                </a:solidFill>
                <a:latin typeface="Times New Roman" panose="02020603050405020304" pitchFamily="18" charset="0"/>
                <a:cs typeface="Times New Roman" panose="02020603050405020304" pitchFamily="18" charset="0"/>
              </a:rPr>
              <a:t> using max-pooling layers.</a:t>
            </a:r>
          </a:p>
          <a:p>
            <a:pPr marL="139700" indent="0">
              <a:buNone/>
            </a:pPr>
            <a:endParaRPr lang="en-US" sz="1200"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PARAMETER SHARING:</a:t>
            </a:r>
          </a:p>
          <a:p>
            <a:r>
              <a:rPr lang="en-US" sz="1200" dirty="0">
                <a:solidFill>
                  <a:schemeClr val="bg2">
                    <a:lumMod val="75000"/>
                  </a:schemeClr>
                </a:solidFill>
                <a:latin typeface="Times New Roman" panose="02020603050405020304" pitchFamily="18" charset="0"/>
                <a:cs typeface="Times New Roman" panose="02020603050405020304" pitchFamily="18" charset="0"/>
              </a:rPr>
              <a:t>The use of small 3x3 filters with a small stride allows VGG to use a smaller number of parameters and encourages parameter sharing.</a:t>
            </a:r>
            <a:endParaRPr lang="en-IN" sz="12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6" name="Text Placeholder 15">
            <a:extLst>
              <a:ext uri="{FF2B5EF4-FFF2-40B4-BE49-F238E27FC236}">
                <a16:creationId xmlns:a16="http://schemas.microsoft.com/office/drawing/2014/main" id="{74EA98E6-CB5E-FB82-5D1B-3EA10F7DCA57}"/>
              </a:ext>
            </a:extLst>
          </p:cNvPr>
          <p:cNvSpPr>
            <a:spLocks noGrp="1"/>
          </p:cNvSpPr>
          <p:nvPr>
            <p:ph type="body" idx="4"/>
          </p:nvPr>
        </p:nvSpPr>
        <p:spPr>
          <a:xfrm>
            <a:off x="4571999" y="234892"/>
            <a:ext cx="4571999" cy="4345496"/>
          </a:xfrm>
        </p:spPr>
        <p:txBody>
          <a:bodyPr/>
          <a:lstStyle/>
          <a:p>
            <a:r>
              <a:rPr lang="en-US" sz="2400" b="1" dirty="0">
                <a:solidFill>
                  <a:schemeClr val="bg2">
                    <a:lumMod val="75000"/>
                  </a:schemeClr>
                </a:solidFill>
                <a:latin typeface="Times New Roman" panose="02020603050405020304" pitchFamily="18" charset="0"/>
                <a:cs typeface="Times New Roman" panose="02020603050405020304" pitchFamily="18" charset="0"/>
              </a:rPr>
              <a:t>INCEPTION:</a:t>
            </a:r>
          </a:p>
          <a:p>
            <a:pPr marL="139700" indent="0">
              <a:buNone/>
            </a:pPr>
            <a:endParaRPr lang="en-US" sz="2000" b="1"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ARCHITECTURE:</a:t>
            </a:r>
          </a:p>
          <a:p>
            <a:r>
              <a:rPr lang="en-US" sz="1200" dirty="0">
                <a:solidFill>
                  <a:schemeClr val="bg2">
                    <a:lumMod val="75000"/>
                  </a:schemeClr>
                </a:solidFill>
                <a:latin typeface="Times New Roman" panose="02020603050405020304" pitchFamily="18" charset="0"/>
                <a:cs typeface="Times New Roman" panose="02020603050405020304" pitchFamily="18" charset="0"/>
              </a:rPr>
              <a:t>Inception, or </a:t>
            </a:r>
            <a:r>
              <a:rPr lang="en-US" sz="1200" dirty="0" err="1">
                <a:solidFill>
                  <a:schemeClr val="bg2">
                    <a:lumMod val="75000"/>
                  </a:schemeClr>
                </a:solidFill>
                <a:latin typeface="Times New Roman" panose="02020603050405020304" pitchFamily="18" charset="0"/>
                <a:cs typeface="Times New Roman" panose="02020603050405020304" pitchFamily="18" charset="0"/>
              </a:rPr>
              <a:t>GoogLeNet</a:t>
            </a:r>
            <a:r>
              <a:rPr lang="en-US" sz="1200" dirty="0">
                <a:solidFill>
                  <a:schemeClr val="bg2">
                    <a:lumMod val="75000"/>
                  </a:schemeClr>
                </a:solidFill>
                <a:latin typeface="Times New Roman" panose="02020603050405020304" pitchFamily="18" charset="0"/>
                <a:cs typeface="Times New Roman" panose="02020603050405020304" pitchFamily="18" charset="0"/>
              </a:rPr>
              <a:t>, was proposed by researchers at Google. It is known for its "Inception modules," which use multiple filter sizes within the same layer.</a:t>
            </a:r>
          </a:p>
          <a:p>
            <a:r>
              <a:rPr lang="en-US" sz="1200" dirty="0">
                <a:solidFill>
                  <a:schemeClr val="bg2">
                    <a:lumMod val="75000"/>
                  </a:schemeClr>
                </a:solidFill>
                <a:latin typeface="Times New Roman" panose="02020603050405020304" pitchFamily="18" charset="0"/>
                <a:cs typeface="Times New Roman" panose="02020603050405020304" pitchFamily="18" charset="0"/>
              </a:rPr>
              <a:t>It is designed to capture information at multiple scales and has a more complex architecture compared to VGG.</a:t>
            </a:r>
          </a:p>
          <a:p>
            <a:endParaRPr lang="en-US" sz="1200"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INCEPTION MODULES:</a:t>
            </a:r>
          </a:p>
          <a:p>
            <a:r>
              <a:rPr lang="en-US" sz="1200" dirty="0">
                <a:solidFill>
                  <a:schemeClr val="bg2">
                    <a:lumMod val="75000"/>
                  </a:schemeClr>
                </a:solidFill>
                <a:latin typeface="Times New Roman" panose="02020603050405020304" pitchFamily="18" charset="0"/>
                <a:cs typeface="Times New Roman" panose="02020603050405020304" pitchFamily="18" charset="0"/>
              </a:rPr>
              <a:t>Inception modules consist of parallel convolutional operations with different filter sizes (1x1, 3x3, 5x5) and pooling operations. This allows the network to capture features at different spatial scales.</a:t>
            </a:r>
          </a:p>
          <a:p>
            <a:endParaRPr lang="en-US" sz="1200" dirty="0">
              <a:solidFill>
                <a:schemeClr val="bg2">
                  <a:lumMod val="75000"/>
                </a:schemeClr>
              </a:solidFill>
              <a:latin typeface="Times New Roman" panose="02020603050405020304" pitchFamily="18" charset="0"/>
              <a:cs typeface="Times New Roman" panose="02020603050405020304" pitchFamily="18" charset="0"/>
            </a:endParaRPr>
          </a:p>
          <a:p>
            <a:pPr marL="139700" indent="0">
              <a:buNone/>
            </a:pPr>
            <a:r>
              <a:rPr lang="en-US" sz="1200" b="1" dirty="0">
                <a:solidFill>
                  <a:schemeClr val="bg2">
                    <a:lumMod val="75000"/>
                  </a:schemeClr>
                </a:solidFill>
                <a:latin typeface="Times New Roman" panose="02020603050405020304" pitchFamily="18" charset="0"/>
                <a:cs typeface="Times New Roman" panose="02020603050405020304" pitchFamily="18" charset="0"/>
              </a:rPr>
              <a:t>PARAMETER EFFICIENCY:</a:t>
            </a:r>
          </a:p>
          <a:p>
            <a:r>
              <a:rPr lang="en-US" sz="1200" dirty="0">
                <a:solidFill>
                  <a:schemeClr val="bg2">
                    <a:lumMod val="75000"/>
                  </a:schemeClr>
                </a:solidFill>
                <a:latin typeface="Times New Roman" panose="02020603050405020304" pitchFamily="18" charset="0"/>
                <a:cs typeface="Times New Roman" panose="02020603050405020304" pitchFamily="18" charset="0"/>
              </a:rPr>
              <a:t>The use of 1x1 convolutions is a key feature in Inception. These 1x1 convolutions help reduce the number of parameters and computational cost while allowing the network to capture complex patterns.</a:t>
            </a:r>
            <a:endParaRPr lang="en-IN" sz="1200"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4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1727BF-9833-4095-564D-7E34E0090629}"/>
              </a:ext>
            </a:extLst>
          </p:cNvPr>
          <p:cNvSpPr>
            <a:spLocks noGrp="1"/>
          </p:cNvSpPr>
          <p:nvPr>
            <p:ph type="title"/>
          </p:nvPr>
        </p:nvSpPr>
        <p:spPr>
          <a:xfrm>
            <a:off x="2458010" y="383594"/>
            <a:ext cx="7717800" cy="478200"/>
          </a:xfrm>
        </p:spPr>
        <p:txBody>
          <a:bodyPr/>
          <a:lstStyle/>
          <a:p>
            <a:r>
              <a:rPr lang="en-US" sz="3600" b="1" dirty="0">
                <a:solidFill>
                  <a:schemeClr val="bg2">
                    <a:lumMod val="75000"/>
                  </a:schemeClr>
                </a:solidFill>
                <a:latin typeface="Times New Roman" panose="02020603050405020304" pitchFamily="18" charset="0"/>
                <a:cs typeface="Times New Roman" panose="02020603050405020304" pitchFamily="18" charset="0"/>
              </a:rPr>
              <a:t>LIBRARIES USED</a:t>
            </a:r>
            <a:endParaRPr lang="en-IN" sz="36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08F002C8-C2ED-21A7-7AFA-C5AB74F9B66A}"/>
              </a:ext>
            </a:extLst>
          </p:cNvPr>
          <p:cNvSpPr>
            <a:spLocks noGrp="1"/>
          </p:cNvSpPr>
          <p:nvPr>
            <p:ph type="body" idx="1"/>
          </p:nvPr>
        </p:nvSpPr>
        <p:spPr>
          <a:xfrm>
            <a:off x="0" y="1018725"/>
            <a:ext cx="9144000" cy="3585300"/>
          </a:xfrm>
        </p:spPr>
        <p:txBody>
          <a:bodyPr/>
          <a:lstStyle/>
          <a:p>
            <a:pPr marL="120650" indent="0">
              <a:buNone/>
            </a:pPr>
            <a:r>
              <a:rPr lang="en-US" sz="1400" b="1" u="sng" dirty="0">
                <a:solidFill>
                  <a:schemeClr val="bg2">
                    <a:lumMod val="75000"/>
                  </a:schemeClr>
                </a:solidFill>
                <a:latin typeface="Times New Roman" panose="02020603050405020304" pitchFamily="18" charset="0"/>
                <a:cs typeface="Times New Roman" panose="02020603050405020304" pitchFamily="18" charset="0"/>
              </a:rPr>
              <a:t>1. NUMPY:</a:t>
            </a:r>
          </a:p>
          <a:p>
            <a:pPr marL="120650" indent="0">
              <a:buNone/>
            </a:pPr>
            <a:r>
              <a:rPr lang="en-US" sz="1400" dirty="0">
                <a:solidFill>
                  <a:schemeClr val="bg2">
                    <a:lumMod val="75000"/>
                  </a:schemeClr>
                </a:solidFill>
                <a:latin typeface="Times New Roman" panose="02020603050405020304" pitchFamily="18" charset="0"/>
                <a:cs typeface="Times New Roman" panose="02020603050405020304" pitchFamily="18" charset="0"/>
              </a:rPr>
              <a:t>It is a powerful library for numerical operations in Python. It provides support for large, multi-dimensional arrays and matrices, along with a collection of mathematical functions to operate on these elements.</a:t>
            </a:r>
          </a:p>
          <a:p>
            <a:pPr marL="120650" indent="0">
              <a:buNone/>
            </a:pPr>
            <a:endParaRPr lang="en-US" sz="5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US" sz="1400" b="1" u="sng" dirty="0">
                <a:solidFill>
                  <a:schemeClr val="bg2">
                    <a:lumMod val="75000"/>
                  </a:schemeClr>
                </a:solidFill>
                <a:latin typeface="Times New Roman" panose="02020603050405020304" pitchFamily="18" charset="0"/>
                <a:cs typeface="Times New Roman" panose="02020603050405020304" pitchFamily="18" charset="0"/>
              </a:rPr>
              <a:t>2. PANDAS:</a:t>
            </a:r>
          </a:p>
          <a:p>
            <a:pPr marL="120650" indent="0">
              <a:buNone/>
            </a:pPr>
            <a:r>
              <a:rPr lang="en-US" sz="1400" dirty="0">
                <a:solidFill>
                  <a:schemeClr val="bg2">
                    <a:lumMod val="75000"/>
                  </a:schemeClr>
                </a:solidFill>
                <a:latin typeface="Times New Roman" panose="02020603050405020304" pitchFamily="18" charset="0"/>
                <a:cs typeface="Times New Roman" panose="02020603050405020304" pitchFamily="18" charset="0"/>
              </a:rPr>
              <a:t>It is a data manipulation and analysis library. It provides data structures like </a:t>
            </a:r>
            <a:r>
              <a:rPr lang="en-US" sz="1400" dirty="0" err="1">
                <a:solidFill>
                  <a:schemeClr val="bg2">
                    <a:lumMod val="75000"/>
                  </a:schemeClr>
                </a:solidFill>
                <a:latin typeface="Times New Roman" panose="02020603050405020304" pitchFamily="18" charset="0"/>
                <a:cs typeface="Times New Roman" panose="02020603050405020304" pitchFamily="18" charset="0"/>
              </a:rPr>
              <a:t>DataFrame</a:t>
            </a:r>
            <a:r>
              <a:rPr lang="en-US" sz="1400" dirty="0">
                <a:solidFill>
                  <a:schemeClr val="bg2">
                    <a:lumMod val="75000"/>
                  </a:schemeClr>
                </a:solidFill>
                <a:latin typeface="Times New Roman" panose="02020603050405020304" pitchFamily="18" charset="0"/>
                <a:cs typeface="Times New Roman" panose="02020603050405020304" pitchFamily="18" charset="0"/>
              </a:rPr>
              <a:t> for efficient manipulation and analysis of structured data.</a:t>
            </a:r>
          </a:p>
          <a:p>
            <a:pPr marL="120650" indent="0">
              <a:buNone/>
            </a:pPr>
            <a:endParaRPr lang="en-US" sz="5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US" sz="1400" b="1" u="sng" dirty="0">
                <a:solidFill>
                  <a:schemeClr val="bg2">
                    <a:lumMod val="75000"/>
                  </a:schemeClr>
                </a:solidFill>
                <a:latin typeface="Times New Roman" panose="02020603050405020304" pitchFamily="18" charset="0"/>
                <a:cs typeface="Times New Roman" panose="02020603050405020304" pitchFamily="18" charset="0"/>
              </a:rPr>
              <a:t>3. MATPLOTLIB:</a:t>
            </a:r>
            <a:endParaRPr lang="en-US" sz="14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US" sz="1400" dirty="0">
                <a:solidFill>
                  <a:schemeClr val="bg2">
                    <a:lumMod val="75000"/>
                  </a:schemeClr>
                </a:solidFill>
                <a:latin typeface="Times New Roman" panose="02020603050405020304" pitchFamily="18" charset="0"/>
                <a:cs typeface="Times New Roman" panose="02020603050405020304" pitchFamily="18" charset="0"/>
              </a:rPr>
              <a:t>It is a plotting library for creating static, animated, and interactive visualizations in Python. </a:t>
            </a:r>
          </a:p>
          <a:p>
            <a:pPr marL="120650" indent="0">
              <a:buNone/>
            </a:pPr>
            <a:r>
              <a:rPr lang="en-US" sz="1400" dirty="0">
                <a:solidFill>
                  <a:schemeClr val="bg2">
                    <a:lumMod val="75000"/>
                  </a:schemeClr>
                </a:solidFill>
                <a:latin typeface="Times New Roman" panose="02020603050405020304" pitchFamily="18" charset="0"/>
                <a:cs typeface="Times New Roman" panose="02020603050405020304" pitchFamily="18" charset="0"/>
              </a:rPr>
              <a:t>The </a:t>
            </a:r>
            <a:r>
              <a:rPr lang="en-US" sz="1400" dirty="0" err="1">
                <a:solidFill>
                  <a:schemeClr val="bg2">
                    <a:lumMod val="75000"/>
                  </a:schemeClr>
                </a:solidFill>
                <a:latin typeface="Times New Roman" panose="02020603050405020304" pitchFamily="18" charset="0"/>
                <a:cs typeface="Times New Roman" panose="02020603050405020304" pitchFamily="18" charset="0"/>
              </a:rPr>
              <a:t>pyplot</a:t>
            </a:r>
            <a:r>
              <a:rPr lang="en-US" sz="1400" dirty="0">
                <a:solidFill>
                  <a:schemeClr val="bg2">
                    <a:lumMod val="75000"/>
                  </a:schemeClr>
                </a:solidFill>
                <a:latin typeface="Times New Roman" panose="02020603050405020304" pitchFamily="18" charset="0"/>
                <a:cs typeface="Times New Roman" panose="02020603050405020304" pitchFamily="18" charset="0"/>
              </a:rPr>
              <a:t> module provides a convenient interface for creating plots and charts.</a:t>
            </a:r>
          </a:p>
          <a:p>
            <a:pPr marL="120650" indent="0">
              <a:buNone/>
            </a:pPr>
            <a:endParaRPr lang="en-US" sz="5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IN" sz="1400" b="1" u="sng" dirty="0">
                <a:solidFill>
                  <a:schemeClr val="bg2">
                    <a:lumMod val="75000"/>
                  </a:schemeClr>
                </a:solidFill>
                <a:latin typeface="Times New Roman" panose="02020603050405020304" pitchFamily="18" charset="0"/>
                <a:cs typeface="Times New Roman" panose="02020603050405020304" pitchFamily="18" charset="0"/>
              </a:rPr>
              <a:t>4. MATPLOTLIB IMAGE</a:t>
            </a:r>
            <a:r>
              <a:rPr lang="en-IN" sz="1400" b="1" dirty="0">
                <a:solidFill>
                  <a:schemeClr val="bg2">
                    <a:lumMod val="75000"/>
                  </a:schemeClr>
                </a:solidFill>
                <a:latin typeface="Times New Roman" panose="02020603050405020304" pitchFamily="18" charset="0"/>
                <a:cs typeface="Times New Roman" panose="02020603050405020304" pitchFamily="18" charset="0"/>
              </a:rPr>
              <a:t>:</a:t>
            </a:r>
          </a:p>
          <a:p>
            <a:pPr marL="120650" indent="0">
              <a:buNone/>
            </a:pPr>
            <a:r>
              <a:rPr lang="en-IN" sz="1400" dirty="0">
                <a:solidFill>
                  <a:schemeClr val="bg2">
                    <a:lumMod val="75000"/>
                  </a:schemeClr>
                </a:solidFill>
                <a:latin typeface="Times New Roman" panose="02020603050405020304" pitchFamily="18" charset="0"/>
                <a:cs typeface="Times New Roman" panose="02020603050405020304" pitchFamily="18" charset="0"/>
              </a:rPr>
              <a:t>This module provides functionality for reading, displaying, and manipulating image data.</a:t>
            </a:r>
          </a:p>
          <a:p>
            <a:pPr marL="120650" indent="0">
              <a:buNone/>
            </a:pPr>
            <a:endParaRPr lang="en-IN" sz="5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IN" sz="1400" b="1" u="sng" dirty="0">
                <a:solidFill>
                  <a:schemeClr val="bg2">
                    <a:lumMod val="75000"/>
                  </a:schemeClr>
                </a:solidFill>
                <a:latin typeface="Times New Roman" panose="02020603050405020304" pitchFamily="18" charset="0"/>
                <a:cs typeface="Times New Roman" panose="02020603050405020304" pitchFamily="18" charset="0"/>
              </a:rPr>
              <a:t>5. </a:t>
            </a:r>
            <a:r>
              <a:rPr lang="en-US" sz="1400" b="1" u="sng" dirty="0">
                <a:solidFill>
                  <a:schemeClr val="bg2">
                    <a:lumMod val="75000"/>
                  </a:schemeClr>
                </a:solidFill>
                <a:latin typeface="Times New Roman" panose="02020603050405020304" pitchFamily="18" charset="0"/>
                <a:cs typeface="Times New Roman" panose="02020603050405020304" pitchFamily="18" charset="0"/>
              </a:rPr>
              <a:t>OPERATING SYSTEM:</a:t>
            </a:r>
            <a:endParaRPr lang="en-US" sz="1400" dirty="0">
              <a:solidFill>
                <a:schemeClr val="bg2">
                  <a:lumMod val="75000"/>
                </a:schemeClr>
              </a:solidFill>
              <a:latin typeface="Times New Roman" panose="02020603050405020304" pitchFamily="18" charset="0"/>
              <a:cs typeface="Times New Roman" panose="02020603050405020304" pitchFamily="18" charset="0"/>
            </a:endParaRPr>
          </a:p>
          <a:p>
            <a:pPr marL="120650" indent="0">
              <a:buNone/>
            </a:pPr>
            <a:r>
              <a:rPr lang="en-US" sz="1400" dirty="0">
                <a:solidFill>
                  <a:schemeClr val="bg2">
                    <a:lumMod val="75000"/>
                  </a:schemeClr>
                </a:solidFill>
                <a:latin typeface="Times New Roman" panose="02020603050405020304" pitchFamily="18" charset="0"/>
                <a:cs typeface="Times New Roman" panose="02020603050405020304" pitchFamily="18" charset="0"/>
              </a:rPr>
              <a:t>This module provides a way to interact with the operating system. It is commonly used for tasks like navigating file systems, working with file paths, and executing system commands.</a:t>
            </a:r>
            <a:endParaRPr lang="en-IN" sz="1400"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442423"/>
      </p:ext>
    </p:extLst>
  </p:cSld>
  <p:clrMapOvr>
    <a:masterClrMapping/>
  </p:clrMapOvr>
</p:sld>
</file>

<file path=ppt/theme/theme1.xml><?xml version="1.0" encoding="utf-8"?>
<a:theme xmlns:a="http://schemas.openxmlformats.org/drawingml/2006/main" name="Solid Waste Management Project Proposal by Slidesgo">
  <a:themeElements>
    <a:clrScheme name="Simple Light">
      <a:dk1>
        <a:srgbClr val="000000"/>
      </a:dk1>
      <a:lt1>
        <a:srgbClr val="EAE6DB"/>
      </a:lt1>
      <a:dk2>
        <a:srgbClr val="00B183"/>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1421</Words>
  <Application>Microsoft Office PowerPoint</Application>
  <PresentationFormat>On-screen Show (16:9)</PresentationFormat>
  <Paragraphs>119</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Work Sans Light</vt:lpstr>
      <vt:lpstr>Times New Roman</vt:lpstr>
      <vt:lpstr>DM Sans</vt:lpstr>
      <vt:lpstr>Arial</vt:lpstr>
      <vt:lpstr>Work Sans</vt:lpstr>
      <vt:lpstr>Solid Waste Management Project Proposal by Slidesgo</vt:lpstr>
      <vt:lpstr>  DESIGN AND DEVELOPING A WASTE CLASSIFICATION MODEL BASED ON MACHINE LEARNING </vt:lpstr>
      <vt:lpstr> INTRODUCTION</vt:lpstr>
      <vt:lpstr>WHY IS WASTE CLASSIFICATION IMPORTANT?</vt:lpstr>
      <vt:lpstr>PROBLEM NOVELTY </vt:lpstr>
      <vt:lpstr>VGG16</vt:lpstr>
      <vt:lpstr>SOLUTION NOVELTY</vt:lpstr>
      <vt:lpstr>INCEPTION</vt:lpstr>
      <vt:lpstr>PowerPoint Presentation</vt:lpstr>
      <vt:lpstr>LIBRARIES USED</vt:lpstr>
      <vt:lpstr>cntd..</vt:lpstr>
      <vt:lpstr>cntd..</vt:lpstr>
      <vt:lpstr>cntd..</vt:lpstr>
      <vt:lpstr>CODE DEMONSTRATION</vt:lpstr>
      <vt:lpstr>PowerPoint Presentation</vt:lpstr>
      <vt:lpstr>PowerPoint Presentation</vt:lpstr>
      <vt:lpstr>Result Analysis</vt:lpstr>
      <vt:lpstr>VGG</vt:lpstr>
      <vt:lpstr>PowerPoint Presentation</vt:lpstr>
      <vt:lpstr>PowerPoint Presentation</vt:lpstr>
      <vt:lpstr>INCEPTION</vt:lpstr>
      <vt:lpstr>PowerPoint Presentation</vt:lpstr>
      <vt:lpstr>PowerPoint Presentation</vt:lpstr>
      <vt:lpstr>DIFFICULTIES FACED</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DEVELOPING A WASTE CLASSIFICATION MODEL BASED ON MACHINE LEARNING </dc:title>
  <cp:lastModifiedBy>Aryan_ Dahiya</cp:lastModifiedBy>
  <cp:revision>27</cp:revision>
  <dcterms:modified xsi:type="dcterms:W3CDTF">2024-07-05T07:16:45Z</dcterms:modified>
</cp:coreProperties>
</file>